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10_A263E03E.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64" r:id="rId5"/>
    <p:sldId id="266" r:id="rId6"/>
    <p:sldId id="277" r:id="rId7"/>
    <p:sldId id="291" r:id="rId8"/>
    <p:sldId id="271" r:id="rId9"/>
    <p:sldId id="270" r:id="rId10"/>
    <p:sldId id="269" r:id="rId11"/>
    <p:sldId id="275" r:id="rId12"/>
    <p:sldId id="268" r:id="rId13"/>
    <p:sldId id="267" r:id="rId14"/>
    <p:sldId id="289" r:id="rId15"/>
    <p:sldId id="294" r:id="rId16"/>
    <p:sldId id="280" r:id="rId17"/>
    <p:sldId id="274" r:id="rId18"/>
    <p:sldId id="278" r:id="rId19"/>
    <p:sldId id="272" r:id="rId20"/>
    <p:sldId id="273" r:id="rId21"/>
    <p:sldId id="290" r:id="rId22"/>
    <p:sldId id="292" r:id="rId23"/>
    <p:sldId id="29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6DEB59-88A6-CE7D-603B-EC921D0957CB}" name="Mechel Dickerson" initials="MD" userId="S::mechel.dickerson@chickasaw.net::2a677543-d997-45c4-a9f3-a7ae0334519e" providerId="AD"/>
  <p188:author id="{5D6933C8-ABCA-7377-B345-40D878D41795}" name="Tia (Carter) Ross" initials="TR" userId="S::tia.ross@chickasaw.net::32c78581-3bb6-4c2e-ac97-6f1dadbc791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149DB0-0B1B-A0BD-9517-8F6B7B0E765B}" v="157" dt="2026-06-08T16:02:08.7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omments/modernComment_110_A263E03E.xml><?xml version="1.0" encoding="utf-8"?>
<p188:cmLst xmlns:a="http://schemas.openxmlformats.org/drawingml/2006/main" xmlns:r="http://schemas.openxmlformats.org/officeDocument/2006/relationships" xmlns:p188="http://schemas.microsoft.com/office/powerpoint/2018/8/main">
  <p188:cm id="{0F76EBFC-5F9F-48EE-A978-87267571A0F0}" authorId="{A26DEB59-88A6-CE7D-603B-EC921D0957CB}" created="2026-04-14T21:45:52.559">
    <ac:deMkLst xmlns:ac="http://schemas.microsoft.com/office/drawing/2013/main/command">
      <pc:docMk xmlns:pc="http://schemas.microsoft.com/office/powerpoint/2013/main/command"/>
      <pc:sldMk xmlns:pc="http://schemas.microsoft.com/office/powerpoint/2013/main/command" cId="2724454462" sldId="272"/>
      <ac:spMk id="11" creationId="{94A194F1-06DC-ADB7-5A50-857F0AF79655}"/>
    </ac:deMkLst>
    <p188:replyLst>
      <p188:reply id="{FCAA6632-84BF-4A36-A8E0-B9BC62FDC4B8}" authorId="{5D6933C8-ABCA-7377-B345-40D878D41795}" created="2026-04-14T22:07:12.289">
        <p188:txBody>
          <a:bodyPr/>
          <a:lstStyle/>
          <a:p>
            <a:r>
              <a:rPr lang="en-US"/>
              <a:t>Program Apps?</a:t>
            </a:r>
          </a:p>
        </p188:txBody>
        <p188:extLst>
          <p:ext xmlns:p="http://schemas.openxmlformats.org/presentationml/2006/main" uri="{57CB4572-C831-44C2-8A1C-0ADB6CCDFE69}">
            <p223:reactions xmlns:p223="http://schemas.microsoft.com/office/powerpoint/2022/03/main">
              <p223:rxn type="👍">
                <p223:instance time="2026-04-16T15:50:11.675" authorId="{A26DEB59-88A6-CE7D-603B-EC921D0957CB}"/>
              </p223:rxn>
            </p223:reactions>
          </p:ext>
        </p188:extLst>
      </p188:reply>
    </p188:replyLst>
    <p188:txBody>
      <a:bodyPr/>
      <a:lstStyle/>
      <a:p>
        <a:r>
          <a:rPr lang="en-US"/>
          <a:t>I think a title is needed here.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604E7E3-0FFB-4CF0-827D-E45D29E2C68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1563819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04E7E3-0FFB-4CF0-827D-E45D29E2C68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726097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04E7E3-0FFB-4CF0-827D-E45D29E2C68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1258711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04E7E3-0FFB-4CF0-827D-E45D29E2C68E}"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4068933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04E7E3-0FFB-4CF0-827D-E45D29E2C68E}" type="datetimeFigureOut">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134288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604E7E3-0FFB-4CF0-827D-E45D29E2C68E}"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1143339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4E7E3-0FFB-4CF0-827D-E45D29E2C68E}" type="datetimeFigureOut">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139232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04E7E3-0FFB-4CF0-827D-E45D29E2C68E}"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2521970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04E7E3-0FFB-4CF0-827D-E45D29E2C68E}"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2022525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04E7E3-0FFB-4CF0-827D-E45D29E2C68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988930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04E7E3-0FFB-4CF0-827D-E45D29E2C68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C1FB3-A8A4-475D-A9FC-7E5FE460B174}" type="slidenum">
              <a:rPr lang="en-US" smtClean="0"/>
              <a:t>‹#›</a:t>
            </a:fld>
            <a:endParaRPr lang="en-US"/>
          </a:p>
        </p:txBody>
      </p:sp>
    </p:spTree>
    <p:extLst>
      <p:ext uri="{BB962C8B-B14F-4D97-AF65-F5344CB8AC3E}">
        <p14:creationId xmlns:p14="http://schemas.microsoft.com/office/powerpoint/2010/main" val="626721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4E7E3-0FFB-4CF0-827D-E45D29E2C68E}" type="datetimeFigureOut">
              <a:rPr lang="en-US" smtClean="0"/>
              <a:t>10/26/2026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C1FB3-A8A4-475D-A9FC-7E5FE460B174}" type="slidenum">
              <a:rPr lang="en-US" smtClean="0"/>
              <a:t>‹#›</a:t>
            </a:fld>
            <a:endParaRPr lang="en-US"/>
          </a:p>
        </p:txBody>
      </p:sp>
    </p:spTree>
    <p:extLst>
      <p:ext uri="{BB962C8B-B14F-4D97-AF65-F5344CB8AC3E}">
        <p14:creationId xmlns:p14="http://schemas.microsoft.com/office/powerpoint/2010/main" val="1943252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oklahoma.wicresources.org/approved-food-list-chickasaw-nation/"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10_A263E03E.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mailto:WICVendor@Chickasaw.net" TargetMode="External"/><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hyperlink" Target="mailto:Rusty.Johnson@chickasaw.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ackground pattern&#10;&#10;Description automatically generated">
            <a:extLst>
              <a:ext uri="{FF2B5EF4-FFF2-40B4-BE49-F238E27FC236}">
                <a16:creationId xmlns:a16="http://schemas.microsoft.com/office/drawing/2014/main" id="{56A64121-DE48-09DD-7458-B3D670A34E9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extBox 5">
            <a:extLst>
              <a:ext uri="{FF2B5EF4-FFF2-40B4-BE49-F238E27FC236}">
                <a16:creationId xmlns:a16="http://schemas.microsoft.com/office/drawing/2014/main" id="{516E2E61-2E4D-B474-A731-A728FB9E76E7}"/>
              </a:ext>
            </a:extLst>
          </p:cNvPr>
          <p:cNvSpPr txBox="1"/>
          <p:nvPr/>
        </p:nvSpPr>
        <p:spPr>
          <a:xfrm>
            <a:off x="323042" y="231142"/>
            <a:ext cx="11864102" cy="1015663"/>
          </a:xfrm>
          <a:prstGeom prst="rect">
            <a:avLst/>
          </a:prstGeom>
          <a:noFill/>
        </p:spPr>
        <p:txBody>
          <a:bodyPr wrap="square" lIns="91440" tIns="45720" rIns="91440" bIns="45720" rtlCol="0" anchor="t">
            <a:spAutoFit/>
          </a:bodyPr>
          <a:lstStyle/>
          <a:p>
            <a:pPr algn="ctr"/>
            <a:r>
              <a:rPr lang="en-US" sz="6000" b="1">
                <a:latin typeface="Calibri"/>
                <a:ea typeface="Calibri"/>
                <a:cs typeface="Calibri"/>
              </a:rPr>
              <a:t>Chickasaw Nation Nutrition Services</a:t>
            </a:r>
          </a:p>
        </p:txBody>
      </p:sp>
      <p:sp>
        <p:nvSpPr>
          <p:cNvPr id="2" name="TextBox 1">
            <a:extLst>
              <a:ext uri="{FF2B5EF4-FFF2-40B4-BE49-F238E27FC236}">
                <a16:creationId xmlns:a16="http://schemas.microsoft.com/office/drawing/2014/main" id="{E2881249-0C27-8037-D390-865DED87B19F}"/>
              </a:ext>
            </a:extLst>
          </p:cNvPr>
          <p:cNvSpPr txBox="1"/>
          <p:nvPr/>
        </p:nvSpPr>
        <p:spPr>
          <a:xfrm>
            <a:off x="168235" y="5408221"/>
            <a:ext cx="5225143" cy="13025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baseline="0">
                <a:latin typeface="Calibri"/>
              </a:rPr>
              <a:t>Vendor Training</a:t>
            </a:r>
            <a:endParaRPr lang="en-US" sz="6000"/>
          </a:p>
          <a:p>
            <a:pPr algn="ctr"/>
            <a:endParaRPr lang="en-US"/>
          </a:p>
        </p:txBody>
      </p:sp>
      <p:pic>
        <p:nvPicPr>
          <p:cNvPr id="3" name="Picture 2">
            <a:extLst>
              <a:ext uri="{FF2B5EF4-FFF2-40B4-BE49-F238E27FC236}">
                <a16:creationId xmlns:a16="http://schemas.microsoft.com/office/drawing/2014/main" id="{9FCB2C50-B43E-31DC-DC35-2E4E5C994C68}"/>
              </a:ext>
            </a:extLst>
          </p:cNvPr>
          <p:cNvPicPr>
            <a:picLocks noChangeAspect="1"/>
          </p:cNvPicPr>
          <p:nvPr/>
        </p:nvPicPr>
        <p:blipFill>
          <a:blip r:embed="rId3"/>
          <a:stretch>
            <a:fillRect/>
          </a:stretch>
        </p:blipFill>
        <p:spPr>
          <a:xfrm>
            <a:off x="549805" y="1479021"/>
            <a:ext cx="3038475" cy="3413125"/>
          </a:xfrm>
          <a:prstGeom prst="rect">
            <a:avLst/>
          </a:prstGeom>
        </p:spPr>
      </p:pic>
      <p:pic>
        <p:nvPicPr>
          <p:cNvPr id="5" name="Picture 4">
            <a:extLst>
              <a:ext uri="{FF2B5EF4-FFF2-40B4-BE49-F238E27FC236}">
                <a16:creationId xmlns:a16="http://schemas.microsoft.com/office/drawing/2014/main" id="{4FE8BA1D-A6DE-305C-17F4-8243F7C2A0DF}"/>
              </a:ext>
            </a:extLst>
          </p:cNvPr>
          <p:cNvPicPr>
            <a:picLocks noChangeAspect="1"/>
          </p:cNvPicPr>
          <p:nvPr/>
        </p:nvPicPr>
        <p:blipFill>
          <a:blip r:embed="rId4"/>
          <a:stretch>
            <a:fillRect/>
          </a:stretch>
        </p:blipFill>
        <p:spPr>
          <a:xfrm>
            <a:off x="7533512" y="1642238"/>
            <a:ext cx="4205817" cy="2131484"/>
          </a:xfrm>
          <a:prstGeom prst="rect">
            <a:avLst/>
          </a:prstGeom>
        </p:spPr>
      </p:pic>
      <p:pic>
        <p:nvPicPr>
          <p:cNvPr id="7" name="Picture 6">
            <a:extLst>
              <a:ext uri="{FF2B5EF4-FFF2-40B4-BE49-F238E27FC236}">
                <a16:creationId xmlns:a16="http://schemas.microsoft.com/office/drawing/2014/main" id="{D34E865F-7606-2B09-1A3A-C332F9B6A8F3}"/>
              </a:ext>
            </a:extLst>
          </p:cNvPr>
          <p:cNvPicPr>
            <a:picLocks noChangeAspect="1"/>
          </p:cNvPicPr>
          <p:nvPr/>
        </p:nvPicPr>
        <p:blipFill>
          <a:blip r:embed="rId5"/>
          <a:stretch>
            <a:fillRect/>
          </a:stretch>
        </p:blipFill>
        <p:spPr>
          <a:xfrm>
            <a:off x="4734221" y="1478197"/>
            <a:ext cx="2097616" cy="3409950"/>
          </a:xfrm>
          <a:prstGeom prst="rect">
            <a:avLst/>
          </a:prstGeom>
        </p:spPr>
      </p:pic>
    </p:spTree>
    <p:extLst>
      <p:ext uri="{BB962C8B-B14F-4D97-AF65-F5344CB8AC3E}">
        <p14:creationId xmlns:p14="http://schemas.microsoft.com/office/powerpoint/2010/main" val="407121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9587C-143D-E747-B800-AAC36839194C}"/>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1EED2477-8665-968E-C2FF-0FC25C8403C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Content Placeholder 2">
            <a:extLst>
              <a:ext uri="{FF2B5EF4-FFF2-40B4-BE49-F238E27FC236}">
                <a16:creationId xmlns:a16="http://schemas.microsoft.com/office/drawing/2014/main" id="{6BDE54E4-DEDD-3D32-4155-1E8ACF85BF9C}"/>
              </a:ext>
            </a:extLst>
          </p:cNvPr>
          <p:cNvSpPr>
            <a:spLocks noGrp="1"/>
          </p:cNvSpPr>
          <p:nvPr>
            <p:ph sz="half" idx="1"/>
          </p:nvPr>
        </p:nvSpPr>
        <p:spPr>
          <a:xfrm>
            <a:off x="5759450" y="1232959"/>
            <a:ext cx="6155266" cy="4848755"/>
          </a:xfrm>
        </p:spPr>
        <p:txBody>
          <a:bodyPr vert="horz" lIns="91440" tIns="45720" rIns="91440" bIns="45720" rtlCol="0" anchor="t">
            <a:noAutofit/>
          </a:bodyPr>
          <a:lstStyle/>
          <a:p>
            <a:r>
              <a:rPr lang="en-US" sz="2500">
                <a:latin typeface="Calibri"/>
                <a:ea typeface="Calibri"/>
                <a:cs typeface="Calibri"/>
              </a:rPr>
              <a:t>Overview of programs​</a:t>
            </a:r>
          </a:p>
          <a:p>
            <a:r>
              <a:rPr lang="en-US" sz="2500">
                <a:latin typeface="Calibri"/>
                <a:ea typeface="Calibri"/>
                <a:cs typeface="Calibri"/>
              </a:rPr>
              <a:t>Role of the Nutrition Services vendor​</a:t>
            </a:r>
          </a:p>
          <a:p>
            <a:r>
              <a:rPr lang="en-US" sz="2500">
                <a:latin typeface="Calibri"/>
                <a:ea typeface="Calibri"/>
                <a:cs typeface="Calibri"/>
              </a:rPr>
              <a:t>Minimum variety and stock requirement updates​</a:t>
            </a:r>
          </a:p>
          <a:p>
            <a:r>
              <a:rPr lang="en-US" sz="2500">
                <a:latin typeface="Calibri"/>
                <a:ea typeface="Calibri"/>
                <a:cs typeface="Calibri"/>
              </a:rPr>
              <a:t>Allowable food items/program apps​</a:t>
            </a:r>
          </a:p>
          <a:p>
            <a:r>
              <a:rPr lang="en-US" sz="2500">
                <a:latin typeface="Calibri"/>
                <a:ea typeface="Calibri"/>
                <a:cs typeface="Calibri"/>
              </a:rPr>
              <a:t>Processing an EBT card​</a:t>
            </a:r>
          </a:p>
          <a:p>
            <a:r>
              <a:rPr lang="en-US" sz="2500">
                <a:latin typeface="Calibri"/>
                <a:ea typeface="Calibri"/>
                <a:cs typeface="Calibri"/>
              </a:rPr>
              <a:t>Vendor sanction system​</a:t>
            </a:r>
          </a:p>
          <a:p>
            <a:r>
              <a:rPr lang="en-US" sz="2500">
                <a:latin typeface="Calibri"/>
                <a:ea typeface="Calibri"/>
                <a:cs typeface="Calibri"/>
              </a:rPr>
              <a:t>Vendor complaint and claim procedures​</a:t>
            </a:r>
          </a:p>
          <a:p>
            <a:r>
              <a:rPr lang="en-US" sz="2500">
                <a:latin typeface="Calibri"/>
                <a:ea typeface="Calibri"/>
                <a:cs typeface="Calibri"/>
              </a:rPr>
              <a:t>Final tips and takeaways​</a:t>
            </a:r>
          </a:p>
          <a:p>
            <a:r>
              <a:rPr lang="en-US" sz="2500">
                <a:latin typeface="Calibri"/>
                <a:ea typeface="Calibri"/>
                <a:cs typeface="Calibri"/>
              </a:rPr>
              <a:t>Questions​</a:t>
            </a:r>
          </a:p>
        </p:txBody>
      </p:sp>
      <p:pic>
        <p:nvPicPr>
          <p:cNvPr id="8" name="Picture 7">
            <a:extLst>
              <a:ext uri="{FF2B5EF4-FFF2-40B4-BE49-F238E27FC236}">
                <a16:creationId xmlns:a16="http://schemas.microsoft.com/office/drawing/2014/main" id="{9DB97735-ADF1-C78D-0104-B2E23D9DF42D}"/>
              </a:ext>
            </a:extLst>
          </p:cNvPr>
          <p:cNvPicPr>
            <a:picLocks noChangeAspect="1"/>
          </p:cNvPicPr>
          <p:nvPr/>
        </p:nvPicPr>
        <p:blipFill>
          <a:blip r:embed="rId3"/>
          <a:srcRect l="18907" t="39233" r="16629" b="37226"/>
          <a:stretch>
            <a:fillRect/>
          </a:stretch>
        </p:blipFill>
        <p:spPr>
          <a:xfrm>
            <a:off x="634966" y="1836642"/>
            <a:ext cx="4823447" cy="2201509"/>
          </a:xfrm>
          <a:prstGeom prst="rect">
            <a:avLst/>
          </a:prstGeom>
        </p:spPr>
      </p:pic>
      <p:sp>
        <p:nvSpPr>
          <p:cNvPr id="7" name="TextBox 6">
            <a:extLst>
              <a:ext uri="{FF2B5EF4-FFF2-40B4-BE49-F238E27FC236}">
                <a16:creationId xmlns:a16="http://schemas.microsoft.com/office/drawing/2014/main" id="{C3FAFC3E-25F0-2751-820A-A4F46610B73A}"/>
              </a:ext>
            </a:extLst>
          </p:cNvPr>
          <p:cNvSpPr txBox="1"/>
          <p:nvPr/>
        </p:nvSpPr>
        <p:spPr>
          <a:xfrm>
            <a:off x="1185333" y="222250"/>
            <a:ext cx="915458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a:ea typeface="Calibri"/>
                <a:cs typeface="Calibri"/>
              </a:rPr>
              <a:t>Vendor Training Overview</a:t>
            </a:r>
          </a:p>
        </p:txBody>
      </p:sp>
    </p:spTree>
    <p:extLst>
      <p:ext uri="{BB962C8B-B14F-4D97-AF65-F5344CB8AC3E}">
        <p14:creationId xmlns:p14="http://schemas.microsoft.com/office/powerpoint/2010/main" val="47234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C71EE-C20A-F753-5420-9DA13FF5236B}"/>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38DEE6A8-3704-362E-2EC4-07AE36C9DAE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1326D86-0E94-8684-4400-408253D5F9F7}"/>
              </a:ext>
            </a:extLst>
          </p:cNvPr>
          <p:cNvSpPr>
            <a:spLocks noGrp="1"/>
          </p:cNvSpPr>
          <p:nvPr>
            <p:ph type="title"/>
          </p:nvPr>
        </p:nvSpPr>
        <p:spPr>
          <a:xfrm>
            <a:off x="838200" y="100542"/>
            <a:ext cx="10515600" cy="1325563"/>
          </a:xfrm>
        </p:spPr>
        <p:txBody>
          <a:bodyPr/>
          <a:lstStyle/>
          <a:p>
            <a:pPr algn="ctr"/>
            <a:r>
              <a:rPr lang="en-US" b="1">
                <a:latin typeface="Calibri"/>
                <a:ea typeface="Calibri"/>
                <a:cs typeface="Calibri"/>
              </a:rPr>
              <a:t>Training Documents</a:t>
            </a:r>
          </a:p>
        </p:txBody>
      </p:sp>
      <p:sp>
        <p:nvSpPr>
          <p:cNvPr id="3" name="Content Placeholder 2">
            <a:extLst>
              <a:ext uri="{FF2B5EF4-FFF2-40B4-BE49-F238E27FC236}">
                <a16:creationId xmlns:a16="http://schemas.microsoft.com/office/drawing/2014/main" id="{5F1EC48D-A121-E025-8076-31AA8025CC40}"/>
              </a:ext>
            </a:extLst>
          </p:cNvPr>
          <p:cNvSpPr>
            <a:spLocks noGrp="1"/>
          </p:cNvSpPr>
          <p:nvPr>
            <p:ph idx="1"/>
          </p:nvPr>
        </p:nvSpPr>
        <p:spPr>
          <a:xfrm>
            <a:off x="922867" y="1423458"/>
            <a:ext cx="10515600" cy="3187172"/>
          </a:xfrm>
        </p:spPr>
        <p:txBody>
          <a:bodyPr vert="horz" lIns="91440" tIns="45720" rIns="91440" bIns="45720" rtlCol="0" anchor="t">
            <a:normAutofit/>
          </a:bodyPr>
          <a:lstStyle/>
          <a:p>
            <a:pPr fontAlgn="base"/>
            <a:r>
              <a:rPr lang="en-US" sz="2500"/>
              <a:t>Vendor handbook​</a:t>
            </a:r>
            <a:endParaRPr lang="en-US" sz="2500">
              <a:ea typeface="Calibri"/>
              <a:cs typeface="Calibri"/>
            </a:endParaRPr>
          </a:p>
          <a:p>
            <a:pPr fontAlgn="base"/>
            <a:r>
              <a:rPr lang="en-US" sz="2500"/>
              <a:t>WIC-approved food guide​</a:t>
            </a:r>
            <a:endParaRPr lang="en-US" sz="2500">
              <a:ea typeface="Calibri"/>
              <a:cs typeface="Calibri"/>
            </a:endParaRPr>
          </a:p>
          <a:p>
            <a:pPr fontAlgn="base"/>
            <a:r>
              <a:rPr lang="en-US" sz="2500"/>
              <a:t>Summer EBT-approved food guide​</a:t>
            </a:r>
            <a:endParaRPr lang="en-US" sz="2500">
              <a:ea typeface="Calibri"/>
              <a:cs typeface="Calibri"/>
            </a:endParaRPr>
          </a:p>
          <a:p>
            <a:pPr fontAlgn="base"/>
            <a:r>
              <a:rPr lang="en-US" sz="2500"/>
              <a:t>Card graphics​</a:t>
            </a:r>
            <a:endParaRPr lang="en-US" sz="2500">
              <a:ea typeface="Calibri"/>
              <a:cs typeface="Calibri"/>
            </a:endParaRPr>
          </a:p>
          <a:p>
            <a:pPr fontAlgn="base"/>
            <a:r>
              <a:rPr lang="en-US" sz="2500"/>
              <a:t>Door sticker ​</a:t>
            </a:r>
            <a:endParaRPr lang="en-US" sz="2500">
              <a:ea typeface="Calibri"/>
              <a:cs typeface="Calibri"/>
            </a:endParaRPr>
          </a:p>
          <a:p>
            <a:pPr fontAlgn="base"/>
            <a:r>
              <a:rPr lang="en-US" sz="2500"/>
              <a:t>Complaint forms </a:t>
            </a:r>
            <a:endParaRPr lang="en-US" sz="2500">
              <a:ea typeface="Calibri"/>
              <a:cs typeface="Calibri"/>
            </a:endParaRPr>
          </a:p>
          <a:p>
            <a:pPr marL="0" indent="0">
              <a:buNone/>
            </a:pPr>
            <a:endParaRPr lang="en-US"/>
          </a:p>
        </p:txBody>
      </p:sp>
      <p:pic>
        <p:nvPicPr>
          <p:cNvPr id="4" name="Picture 3">
            <a:extLst>
              <a:ext uri="{FF2B5EF4-FFF2-40B4-BE49-F238E27FC236}">
                <a16:creationId xmlns:a16="http://schemas.microsoft.com/office/drawing/2014/main" id="{A0D277BB-462B-FD25-BDAA-713860C6E270}"/>
              </a:ext>
            </a:extLst>
          </p:cNvPr>
          <p:cNvPicPr>
            <a:picLocks noChangeAspect="1"/>
          </p:cNvPicPr>
          <p:nvPr/>
        </p:nvPicPr>
        <p:blipFill>
          <a:blip r:embed="rId3"/>
          <a:stretch>
            <a:fillRect/>
          </a:stretch>
        </p:blipFill>
        <p:spPr>
          <a:xfrm>
            <a:off x="7027333" y="1085850"/>
            <a:ext cx="4122420" cy="454914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17549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786DE-81C7-D769-FF44-476100D0C4CF}"/>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16874829-4CDE-B770-E9CE-E8F5C9631CD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B15F2375-337F-CE87-57B0-E70499406337}"/>
              </a:ext>
            </a:extLst>
          </p:cNvPr>
          <p:cNvSpPr>
            <a:spLocks noGrp="1"/>
          </p:cNvSpPr>
          <p:nvPr>
            <p:ph type="title"/>
          </p:nvPr>
        </p:nvSpPr>
        <p:spPr>
          <a:xfrm>
            <a:off x="922867" y="-111125"/>
            <a:ext cx="10515600" cy="1325563"/>
          </a:xfrm>
        </p:spPr>
        <p:txBody>
          <a:bodyPr>
            <a:normAutofit/>
          </a:bodyPr>
          <a:lstStyle/>
          <a:p>
            <a:pPr algn="ctr"/>
            <a:r>
              <a:rPr lang="en-US" b="1">
                <a:latin typeface="Calibri"/>
                <a:ea typeface="Calibri"/>
                <a:cs typeface="Calibri"/>
              </a:rPr>
              <a:t>WIC Overview</a:t>
            </a:r>
          </a:p>
        </p:txBody>
      </p:sp>
      <p:sp>
        <p:nvSpPr>
          <p:cNvPr id="3" name="Content Placeholder 2">
            <a:extLst>
              <a:ext uri="{FF2B5EF4-FFF2-40B4-BE49-F238E27FC236}">
                <a16:creationId xmlns:a16="http://schemas.microsoft.com/office/drawing/2014/main" id="{D13C52C0-2ED8-1A4B-A67E-1579CA7AC57F}"/>
              </a:ext>
            </a:extLst>
          </p:cNvPr>
          <p:cNvSpPr>
            <a:spLocks noGrp="1"/>
          </p:cNvSpPr>
          <p:nvPr>
            <p:ph sz="half" idx="1"/>
          </p:nvPr>
        </p:nvSpPr>
        <p:spPr>
          <a:xfrm>
            <a:off x="520700" y="1148291"/>
            <a:ext cx="6419849" cy="4552422"/>
          </a:xfrm>
        </p:spPr>
        <p:txBody>
          <a:bodyPr vert="horz" lIns="91440" tIns="45720" rIns="91440" bIns="45720" rtlCol="0" anchor="t">
            <a:noAutofit/>
          </a:bodyPr>
          <a:lstStyle/>
          <a:p>
            <a:pPr fontAlgn="base">
              <a:lnSpc>
                <a:spcPct val="100000"/>
              </a:lnSpc>
            </a:pPr>
            <a:r>
              <a:rPr lang="en-US" sz="2500" b="0" i="0" u="none" strike="noStrike">
                <a:effectLst/>
                <a:latin typeface="Calibri"/>
                <a:ea typeface="Calibri"/>
                <a:cs typeface="Calibri"/>
              </a:rPr>
              <a:t>The Women, Infants and Children (WIC) program serves First American and non-First American families with nutritious foods, breastfeeding support and other educational resources</a:t>
            </a:r>
            <a:r>
              <a:rPr lang="en-US" sz="2500">
                <a:latin typeface="Calibri"/>
                <a:ea typeface="Calibri"/>
                <a:cs typeface="Calibri"/>
              </a:rPr>
              <a:t>.</a:t>
            </a:r>
            <a:endParaRPr lang="en-US"/>
          </a:p>
          <a:p>
            <a:pPr algn="l" rtl="0" fontAlgn="base">
              <a:lnSpc>
                <a:spcPct val="100000"/>
              </a:lnSpc>
              <a:buFont typeface="Arial" panose="020B0604020202020204" pitchFamily="34" charset="0"/>
              <a:buChar char="•"/>
            </a:pPr>
            <a:r>
              <a:rPr lang="en-US" sz="2500" b="0" i="0" u="none" strike="noStrike">
                <a:effectLst/>
                <a:latin typeface="Calibri"/>
                <a:ea typeface="Calibri"/>
                <a:cs typeface="Calibri"/>
              </a:rPr>
              <a:t>Services are designed for pregnant or postpartum women, infants and children up to age 5</a:t>
            </a:r>
            <a:r>
              <a:rPr lang="en-US" sz="2500">
                <a:latin typeface="Calibri"/>
                <a:ea typeface="Calibri"/>
                <a:cs typeface="Calibri"/>
              </a:rPr>
              <a:t>.</a:t>
            </a:r>
            <a:endParaRPr lang="en-US" sz="2500" b="0" i="0">
              <a:effectLst/>
              <a:latin typeface="Calibri"/>
              <a:ea typeface="Calibri"/>
              <a:cs typeface="Calibri"/>
            </a:endParaRPr>
          </a:p>
          <a:p>
            <a:pPr fontAlgn="base">
              <a:lnSpc>
                <a:spcPct val="100000"/>
              </a:lnSpc>
            </a:pPr>
            <a:r>
              <a:rPr lang="en-US" sz="2500" b="0" i="0" u="none" strike="noStrike">
                <a:effectLst/>
                <a:latin typeface="Calibri"/>
                <a:ea typeface="Calibri"/>
                <a:cs typeface="Calibri"/>
              </a:rPr>
              <a:t>Benefit package </a:t>
            </a:r>
            <a:r>
              <a:rPr lang="en-US" sz="2500">
                <a:latin typeface="Calibri"/>
                <a:ea typeface="Calibri"/>
                <a:cs typeface="Calibri"/>
              </a:rPr>
              <a:t>varies by participant.</a:t>
            </a:r>
            <a:endParaRPr lang="en-US" sz="2500" b="0" i="0">
              <a:effectLst/>
              <a:latin typeface="Calibri"/>
              <a:ea typeface="Calibri"/>
              <a:cs typeface="Calibri"/>
            </a:endParaRPr>
          </a:p>
          <a:p>
            <a:pPr algn="l" rtl="0" fontAlgn="base">
              <a:lnSpc>
                <a:spcPct val="100000"/>
              </a:lnSpc>
              <a:buFont typeface="Arial" panose="020B0604020202020204" pitchFamily="34" charset="0"/>
              <a:buChar char="•"/>
            </a:pPr>
            <a:r>
              <a:rPr lang="en-US" sz="2500" i="0" u="none" strike="noStrike">
                <a:effectLst/>
                <a:latin typeface="Calibri"/>
                <a:ea typeface="Calibri"/>
                <a:cs typeface="Calibri"/>
              </a:rPr>
              <a:t>Benefits are year-round</a:t>
            </a:r>
            <a:r>
              <a:rPr lang="en-US" sz="2500">
                <a:latin typeface="Calibri"/>
                <a:ea typeface="Calibri"/>
                <a:cs typeface="Calibri"/>
              </a:rPr>
              <a:t>.</a:t>
            </a:r>
            <a:endParaRPr lang="en-US" sz="2500" i="0">
              <a:effectLst/>
              <a:latin typeface="Calibri"/>
              <a:ea typeface="Calibri"/>
              <a:cs typeface="Calibri"/>
            </a:endParaRPr>
          </a:p>
        </p:txBody>
      </p:sp>
      <p:pic>
        <p:nvPicPr>
          <p:cNvPr id="4" name="Picture 3">
            <a:extLst>
              <a:ext uri="{FF2B5EF4-FFF2-40B4-BE49-F238E27FC236}">
                <a16:creationId xmlns:a16="http://schemas.microsoft.com/office/drawing/2014/main" id="{B19C7DD0-884A-CFBE-E04E-F41755EBDE56}"/>
              </a:ext>
            </a:extLst>
          </p:cNvPr>
          <p:cNvPicPr>
            <a:picLocks noChangeAspect="1"/>
          </p:cNvPicPr>
          <p:nvPr/>
        </p:nvPicPr>
        <p:blipFill>
          <a:blip r:embed="rId3"/>
          <a:stretch>
            <a:fillRect/>
          </a:stretch>
        </p:blipFill>
        <p:spPr>
          <a:xfrm>
            <a:off x="7101893" y="1608667"/>
            <a:ext cx="4825049" cy="32173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2114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1D65E-6167-4A6B-39D6-4C29C17C3318}"/>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08A9A836-12D8-2AB0-8CB8-360BF9EC883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06968D7-573C-CD3F-1B80-8A98FF828C81}"/>
              </a:ext>
            </a:extLst>
          </p:cNvPr>
          <p:cNvSpPr>
            <a:spLocks noGrp="1"/>
          </p:cNvSpPr>
          <p:nvPr>
            <p:ph type="title"/>
          </p:nvPr>
        </p:nvSpPr>
        <p:spPr>
          <a:xfrm>
            <a:off x="838200" y="-238125"/>
            <a:ext cx="10515600" cy="1325563"/>
          </a:xfrm>
        </p:spPr>
        <p:txBody>
          <a:bodyPr/>
          <a:lstStyle/>
          <a:p>
            <a:pPr algn="ctr"/>
            <a:r>
              <a:rPr lang="en-US" b="1">
                <a:latin typeface="Calibri"/>
                <a:ea typeface="Calibri"/>
                <a:cs typeface="Calibri"/>
              </a:rPr>
              <a:t>Summer EBT Overview</a:t>
            </a:r>
          </a:p>
        </p:txBody>
      </p:sp>
      <p:sp>
        <p:nvSpPr>
          <p:cNvPr id="4" name="Content Placeholder 3">
            <a:extLst>
              <a:ext uri="{FF2B5EF4-FFF2-40B4-BE49-F238E27FC236}">
                <a16:creationId xmlns:a16="http://schemas.microsoft.com/office/drawing/2014/main" id="{CC9A19B3-CDA4-8137-E8AC-1BB7DD2497C5}"/>
              </a:ext>
            </a:extLst>
          </p:cNvPr>
          <p:cNvSpPr>
            <a:spLocks noGrp="1"/>
          </p:cNvSpPr>
          <p:nvPr>
            <p:ph sz="half" idx="2"/>
          </p:nvPr>
        </p:nvSpPr>
        <p:spPr>
          <a:xfrm>
            <a:off x="5643034" y="901700"/>
            <a:ext cx="6451599" cy="4383088"/>
          </a:xfrm>
        </p:spPr>
        <p:txBody>
          <a:bodyPr vert="horz" lIns="91440" tIns="45720" rIns="91440" bIns="45720" rtlCol="0" anchor="t">
            <a:noAutofit/>
          </a:bodyPr>
          <a:lstStyle/>
          <a:p>
            <a:pPr fontAlgn="base">
              <a:lnSpc>
                <a:spcPct val="120000"/>
              </a:lnSpc>
            </a:pPr>
            <a:r>
              <a:rPr lang="en-US" sz="1600"/>
              <a:t>Federally funded program available to all eligible children,participants do not have to be First American to qualify.</a:t>
            </a:r>
            <a:endParaRPr lang="en-US" sz="1600">
              <a:ea typeface="Calibri"/>
              <a:cs typeface="Calibri"/>
            </a:endParaRPr>
          </a:p>
          <a:p>
            <a:pPr fontAlgn="base">
              <a:lnSpc>
                <a:spcPct val="120000"/>
              </a:lnSpc>
            </a:pPr>
            <a:r>
              <a:rPr lang="en-US" sz="1600"/>
              <a:t>Qualifying children will receive a food benefit package, similar to the WIC child food package.</a:t>
            </a:r>
            <a:endParaRPr lang="en-US" sz="1600">
              <a:ea typeface="Calibri"/>
              <a:cs typeface="Calibri"/>
            </a:endParaRPr>
          </a:p>
          <a:p>
            <a:pPr>
              <a:lnSpc>
                <a:spcPct val="120000"/>
              </a:lnSpc>
            </a:pPr>
            <a:r>
              <a:rPr lang="en-US" sz="1600"/>
              <a:t>Benefits are issued once per child per summer and are placed on an EBT card.</a:t>
            </a:r>
            <a:endParaRPr lang="en-US" sz="1600">
              <a:ea typeface="Calibri" panose="020F0502020204030204"/>
              <a:cs typeface="Calibri" panose="020F0502020204030204"/>
            </a:endParaRPr>
          </a:p>
          <a:p>
            <a:pPr fontAlgn="base">
              <a:lnSpc>
                <a:spcPct val="120000"/>
              </a:lnSpc>
            </a:pPr>
            <a:r>
              <a:rPr lang="en-US" sz="1600" b="1"/>
              <a:t>Benefits start in May</a:t>
            </a:r>
            <a:r>
              <a:rPr lang="en-US" sz="1600"/>
              <a:t>, with new applications processed through August and benefits added as applications are approved.</a:t>
            </a:r>
            <a:endParaRPr lang="en-US" sz="1600">
              <a:ea typeface="Calibri"/>
              <a:cs typeface="Calibri"/>
            </a:endParaRPr>
          </a:p>
          <a:p>
            <a:pPr>
              <a:lnSpc>
                <a:spcPct val="120000"/>
              </a:lnSpc>
            </a:pPr>
            <a:r>
              <a:rPr lang="en-US" sz="1600"/>
              <a:t>Participants have 122 days from time of issuance to utilize benefits. Benefits may run through the winter months for families who apply later in the season.</a:t>
            </a:r>
            <a:endParaRPr lang="en-US" sz="1600">
              <a:ea typeface="Calibri" panose="020F0502020204030204"/>
              <a:cs typeface="Calibri" panose="020F0502020204030204"/>
            </a:endParaRPr>
          </a:p>
          <a:p>
            <a:pPr>
              <a:lnSpc>
                <a:spcPct val="120000"/>
              </a:lnSpc>
            </a:pPr>
            <a:r>
              <a:rPr lang="en-US" sz="1600"/>
              <a:t>In 2025, the Summer EBT program served 136,245 children overall. The service area expanded to include students in Oklahoma and Cleveland counties, with 86,941 children served just in those counties.</a:t>
            </a:r>
            <a:endParaRPr lang="en-US" sz="1600">
              <a:ea typeface="Calibri" panose="020F0502020204030204"/>
              <a:cs typeface="Calibri" panose="020F0502020204030204"/>
            </a:endParaRPr>
          </a:p>
        </p:txBody>
      </p:sp>
      <p:pic>
        <p:nvPicPr>
          <p:cNvPr id="6" name="Picture 2">
            <a:extLst>
              <a:ext uri="{FF2B5EF4-FFF2-40B4-BE49-F238E27FC236}">
                <a16:creationId xmlns:a16="http://schemas.microsoft.com/office/drawing/2014/main" id="{26B081B1-B1A4-0A2E-2A6A-EDF6C7A4B8BB}"/>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72535" y="1377950"/>
            <a:ext cx="5074323" cy="32664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043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D5402-D847-C0E4-F38E-B842B7D1097E}"/>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4BDAF99F-A535-9061-9BEA-4900EA7CC5D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FB46FAB9-4842-2B60-C81A-DB3C0455BB87}"/>
              </a:ext>
            </a:extLst>
          </p:cNvPr>
          <p:cNvSpPr>
            <a:spLocks noGrp="1"/>
          </p:cNvSpPr>
          <p:nvPr>
            <p:ph type="title"/>
          </p:nvPr>
        </p:nvSpPr>
        <p:spPr>
          <a:xfrm>
            <a:off x="838200" y="-216958"/>
            <a:ext cx="10515600" cy="1325563"/>
          </a:xfrm>
        </p:spPr>
        <p:txBody>
          <a:bodyPr>
            <a:normAutofit/>
          </a:bodyPr>
          <a:lstStyle/>
          <a:p>
            <a:pPr algn="ctr"/>
            <a:r>
              <a:rPr lang="en-US" sz="4000" b="1">
                <a:latin typeface="Calibri"/>
                <a:ea typeface="Calibri"/>
                <a:cs typeface="Calibri"/>
              </a:rPr>
              <a:t>Packed Promise Overview</a:t>
            </a:r>
            <a:endParaRPr lang="en-US" sz="4000" b="1"/>
          </a:p>
        </p:txBody>
      </p:sp>
      <p:sp>
        <p:nvSpPr>
          <p:cNvPr id="3" name="Content Placeholder 2">
            <a:extLst>
              <a:ext uri="{FF2B5EF4-FFF2-40B4-BE49-F238E27FC236}">
                <a16:creationId xmlns:a16="http://schemas.microsoft.com/office/drawing/2014/main" id="{778BF724-6CFD-3EB8-5112-A8088B16C5D6}"/>
              </a:ext>
            </a:extLst>
          </p:cNvPr>
          <p:cNvSpPr>
            <a:spLocks noGrp="1"/>
          </p:cNvSpPr>
          <p:nvPr>
            <p:ph sz="half" idx="1"/>
          </p:nvPr>
        </p:nvSpPr>
        <p:spPr>
          <a:xfrm>
            <a:off x="458717" y="862669"/>
            <a:ext cx="7277099" cy="4351338"/>
          </a:xfrm>
        </p:spPr>
        <p:txBody>
          <a:bodyPr vert="horz" lIns="91440" tIns="45720" rIns="91440" bIns="45720" rtlCol="0" anchor="t">
            <a:noAutofit/>
          </a:bodyPr>
          <a:lstStyle/>
          <a:p>
            <a:pPr fontAlgn="base">
              <a:lnSpc>
                <a:spcPct val="120000"/>
              </a:lnSpc>
            </a:pPr>
            <a:r>
              <a:rPr lang="en-US" sz="1800"/>
              <a:t>Innovative supplemental nutrition benefit service offering shelf-stable meal delivery to increase food access, food security and diet quality for Chickasaw children.​</a:t>
            </a:r>
            <a:endParaRPr lang="en-US" sz="1800">
              <a:ea typeface="Calibri"/>
              <a:cs typeface="Calibri"/>
            </a:endParaRPr>
          </a:p>
          <a:p>
            <a:pPr fontAlgn="base">
              <a:lnSpc>
                <a:spcPct val="120000"/>
              </a:lnSpc>
            </a:pPr>
            <a:r>
              <a:rPr lang="en-US" sz="1800"/>
              <a:t>Children must: </a:t>
            </a:r>
            <a:endParaRPr lang="en-US" sz="1800">
              <a:ea typeface="Calibri"/>
              <a:cs typeface="Calibri"/>
            </a:endParaRPr>
          </a:p>
          <a:p>
            <a:pPr lvl="1">
              <a:lnSpc>
                <a:spcPct val="120000"/>
              </a:lnSpc>
            </a:pPr>
            <a:r>
              <a:rPr lang="en-US" sz="1800"/>
              <a:t>Be between the ages of 4-18 </a:t>
            </a:r>
            <a:endParaRPr lang="en-US" sz="1800">
              <a:ea typeface="Calibri"/>
              <a:cs typeface="Calibri"/>
            </a:endParaRPr>
          </a:p>
          <a:p>
            <a:pPr lvl="1">
              <a:lnSpc>
                <a:spcPct val="120000"/>
              </a:lnSpc>
            </a:pPr>
            <a:r>
              <a:rPr lang="en-US" sz="1800"/>
              <a:t>Have documentation of Chickasaw citizenship </a:t>
            </a:r>
            <a:endParaRPr lang="en-US" sz="1800">
              <a:ea typeface="Calibri"/>
              <a:cs typeface="Calibri"/>
            </a:endParaRPr>
          </a:p>
          <a:p>
            <a:pPr lvl="1">
              <a:lnSpc>
                <a:spcPct val="120000"/>
              </a:lnSpc>
            </a:pPr>
            <a:r>
              <a:rPr lang="en-US" sz="1800"/>
              <a:t>Be eligible for free or reduced-cost school meals </a:t>
            </a:r>
            <a:endParaRPr lang="en-US" sz="1800">
              <a:ea typeface="Calibri"/>
              <a:cs typeface="Calibri"/>
            </a:endParaRPr>
          </a:p>
          <a:p>
            <a:pPr lvl="1">
              <a:lnSpc>
                <a:spcPct val="120000"/>
              </a:lnSpc>
            </a:pPr>
            <a:r>
              <a:rPr lang="en-US" sz="1800"/>
              <a:t>Reside in the Chickasaw Nation or 10 counties adjacent or within proximity to the Chickasaw Nation's boundaries, including Atoka, Caddo, Canadian, Cleveland, Comanche, Cotton, Hughes, Pittsburg, Pottawatomie and Seminole to qualify.​</a:t>
            </a:r>
            <a:endParaRPr lang="en-US" sz="1800">
              <a:ea typeface="Calibri" panose="020F0502020204030204"/>
              <a:cs typeface="Calibri" panose="020F0502020204030204"/>
            </a:endParaRPr>
          </a:p>
          <a:p>
            <a:pPr fontAlgn="base">
              <a:lnSpc>
                <a:spcPct val="120000"/>
              </a:lnSpc>
            </a:pPr>
            <a:r>
              <a:rPr lang="en-US" sz="1800" b="1"/>
              <a:t>$15 Cash Value Benefit (CVB)</a:t>
            </a:r>
            <a:r>
              <a:rPr lang="en-US" sz="1800"/>
              <a:t> can be used at authorized grocery stores. ​</a:t>
            </a:r>
            <a:endParaRPr lang="en-US" sz="1800">
              <a:ea typeface="Calibri" panose="020F0502020204030204"/>
              <a:cs typeface="Calibri" panose="020F0502020204030204"/>
            </a:endParaRPr>
          </a:p>
          <a:p>
            <a:pPr fontAlgn="base">
              <a:lnSpc>
                <a:spcPct val="120000"/>
              </a:lnSpc>
            </a:pPr>
            <a:r>
              <a:rPr lang="en-US" sz="1800" b="1"/>
              <a:t>Benefits are year-round </a:t>
            </a:r>
            <a:endParaRPr lang="en-US" sz="1800" b="1">
              <a:ea typeface="Calibri" panose="020F0502020204030204"/>
              <a:cs typeface="Calibri" panose="020F0502020204030204"/>
            </a:endParaRPr>
          </a:p>
          <a:p>
            <a:endParaRPr lang="en-US" sz="1800">
              <a:ea typeface="Calibri"/>
              <a:cs typeface="Calibri"/>
            </a:endParaRPr>
          </a:p>
        </p:txBody>
      </p:sp>
      <p:pic>
        <p:nvPicPr>
          <p:cNvPr id="10" name="Picture 9">
            <a:extLst>
              <a:ext uri="{FF2B5EF4-FFF2-40B4-BE49-F238E27FC236}">
                <a16:creationId xmlns:a16="http://schemas.microsoft.com/office/drawing/2014/main" id="{BEA1E638-C85A-EEF1-396F-2B7016BED165}"/>
              </a:ext>
            </a:extLst>
          </p:cNvPr>
          <p:cNvPicPr>
            <a:picLocks noChangeAspect="1"/>
          </p:cNvPicPr>
          <p:nvPr/>
        </p:nvPicPr>
        <p:blipFill>
          <a:blip r:embed="rId3"/>
          <a:stretch>
            <a:fillRect/>
          </a:stretch>
        </p:blipFill>
        <p:spPr>
          <a:xfrm>
            <a:off x="8663186" y="1248834"/>
            <a:ext cx="2602046" cy="4212167"/>
          </a:xfrm>
          <a:prstGeom prst="rect">
            <a:avLst/>
          </a:prstGeom>
        </p:spPr>
      </p:pic>
    </p:spTree>
    <p:extLst>
      <p:ext uri="{BB962C8B-B14F-4D97-AF65-F5344CB8AC3E}">
        <p14:creationId xmlns:p14="http://schemas.microsoft.com/office/powerpoint/2010/main" val="788568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FAE4F-8529-DCD6-48B4-7878F7B4B955}"/>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3C3C315F-7810-2313-E30B-22074B27194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80AD0A61-5366-7E72-A652-0A1147959438}"/>
              </a:ext>
            </a:extLst>
          </p:cNvPr>
          <p:cNvSpPr>
            <a:spLocks noGrp="1"/>
          </p:cNvSpPr>
          <p:nvPr>
            <p:ph type="title"/>
          </p:nvPr>
        </p:nvSpPr>
        <p:spPr>
          <a:xfrm>
            <a:off x="838200" y="153458"/>
            <a:ext cx="10515600" cy="1325563"/>
          </a:xfrm>
        </p:spPr>
        <p:txBody>
          <a:bodyPr/>
          <a:lstStyle/>
          <a:p>
            <a:pPr algn="ctr"/>
            <a:r>
              <a:rPr lang="en-US" b="1">
                <a:latin typeface="Calibri"/>
                <a:ea typeface="Calibri"/>
                <a:cs typeface="Calibri"/>
              </a:rPr>
              <a:t>Role of the Nutrition Services Vendor</a:t>
            </a:r>
          </a:p>
        </p:txBody>
      </p:sp>
      <p:sp>
        <p:nvSpPr>
          <p:cNvPr id="3" name="Content Placeholder 2">
            <a:extLst>
              <a:ext uri="{FF2B5EF4-FFF2-40B4-BE49-F238E27FC236}">
                <a16:creationId xmlns:a16="http://schemas.microsoft.com/office/drawing/2014/main" id="{AF6EFCB4-31BF-8719-4FA7-E812F97D4351}"/>
              </a:ext>
            </a:extLst>
          </p:cNvPr>
          <p:cNvSpPr>
            <a:spLocks noGrp="1"/>
          </p:cNvSpPr>
          <p:nvPr>
            <p:ph idx="1"/>
          </p:nvPr>
        </p:nvSpPr>
        <p:spPr>
          <a:xfrm>
            <a:off x="838200" y="1232958"/>
            <a:ext cx="10515600" cy="4393671"/>
          </a:xfrm>
        </p:spPr>
        <p:txBody>
          <a:bodyPr vert="horz" lIns="91440" tIns="45720" rIns="91440" bIns="45720" rtlCol="0" anchor="t">
            <a:noAutofit/>
          </a:bodyPr>
          <a:lstStyle/>
          <a:p>
            <a:pPr>
              <a:lnSpc>
                <a:spcPct val="120000"/>
              </a:lnSpc>
            </a:pPr>
            <a:endParaRPr lang="en-US" sz="1600">
              <a:ea typeface="Calibri"/>
              <a:cs typeface="Calibri"/>
            </a:endParaRPr>
          </a:p>
          <a:p>
            <a:pPr>
              <a:lnSpc>
                <a:spcPct val="120000"/>
              </a:lnSpc>
            </a:pPr>
            <a:r>
              <a:rPr lang="en-US" sz="2500"/>
              <a:t>Provide supplemental foods </a:t>
            </a:r>
            <a:r>
              <a:rPr lang="en-US" sz="2500" i="1"/>
              <a:t>free of charge and tax-free</a:t>
            </a:r>
            <a:r>
              <a:rPr lang="en-US" sz="2500"/>
              <a:t> to participants</a:t>
            </a:r>
            <a:endParaRPr lang="en-US" sz="2500">
              <a:ea typeface="Calibri"/>
              <a:cs typeface="Calibri"/>
            </a:endParaRPr>
          </a:p>
          <a:p>
            <a:pPr>
              <a:lnSpc>
                <a:spcPct val="120000"/>
              </a:lnSpc>
            </a:pPr>
            <a:r>
              <a:rPr lang="en-US" sz="2500"/>
              <a:t>Maintain the </a:t>
            </a:r>
            <a:r>
              <a:rPr lang="en-US" sz="2500" b="1"/>
              <a:t>integrity</a:t>
            </a:r>
            <a:r>
              <a:rPr lang="en-US" sz="2500"/>
              <a:t> of food purchase transactions</a:t>
            </a:r>
          </a:p>
          <a:p>
            <a:pPr>
              <a:lnSpc>
                <a:spcPct val="120000"/>
              </a:lnSpc>
            </a:pPr>
            <a:r>
              <a:rPr lang="en-US" sz="2500"/>
              <a:t>Exhibit </a:t>
            </a:r>
            <a:r>
              <a:rPr lang="en-US" sz="2500" i="1"/>
              <a:t>courteous behavior</a:t>
            </a:r>
            <a:r>
              <a:rPr lang="en-US" sz="2500"/>
              <a:t> with participants/customers </a:t>
            </a:r>
            <a:endParaRPr lang="en-US" sz="2500">
              <a:ea typeface="Calibri" panose="020F0502020204030204"/>
              <a:cs typeface="Calibri" panose="020F0502020204030204"/>
            </a:endParaRPr>
          </a:p>
          <a:p>
            <a:pPr fontAlgn="base">
              <a:lnSpc>
                <a:spcPct val="120000"/>
              </a:lnSpc>
            </a:pPr>
            <a:r>
              <a:rPr lang="en-US" sz="2500"/>
              <a:t>Assure participants receive </a:t>
            </a:r>
            <a:r>
              <a:rPr lang="en-US" sz="2500" b="1"/>
              <a:t>full benefit</a:t>
            </a:r>
            <a:r>
              <a:rPr lang="en-US" sz="2500"/>
              <a:t> from the program by assisting, identifying and purchasing approved food items</a:t>
            </a:r>
            <a:endParaRPr lang="en-US" sz="2500">
              <a:ea typeface="Calibri"/>
              <a:cs typeface="Calibri"/>
            </a:endParaRPr>
          </a:p>
          <a:p>
            <a:pPr>
              <a:lnSpc>
                <a:spcPct val="120000"/>
              </a:lnSpc>
            </a:pPr>
            <a:r>
              <a:rPr lang="en-US" sz="2500">
                <a:ea typeface="Calibri"/>
                <a:cs typeface="Calibri"/>
              </a:rPr>
              <a:t>Sign a vendor agreement outlining the standard requirements </a:t>
            </a:r>
          </a:p>
          <a:p>
            <a:pPr>
              <a:lnSpc>
                <a:spcPct val="120000"/>
              </a:lnSpc>
            </a:pPr>
            <a:endParaRPr lang="en-US" sz="1600">
              <a:ea typeface="Calibri"/>
              <a:cs typeface="Calibri"/>
            </a:endParaRPr>
          </a:p>
        </p:txBody>
      </p:sp>
    </p:spTree>
    <p:extLst>
      <p:ext uri="{BB962C8B-B14F-4D97-AF65-F5344CB8AC3E}">
        <p14:creationId xmlns:p14="http://schemas.microsoft.com/office/powerpoint/2010/main" val="2520485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D8F4-7D2E-72B2-FA24-D241E2DF2C10}"/>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8BE6F55B-29C0-FEFB-724A-FFE649DED41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2ADF8200-F865-971F-BF8C-C8D6A4E10E65}"/>
              </a:ext>
            </a:extLst>
          </p:cNvPr>
          <p:cNvSpPr>
            <a:spLocks noGrp="1"/>
          </p:cNvSpPr>
          <p:nvPr>
            <p:ph type="title"/>
          </p:nvPr>
        </p:nvSpPr>
        <p:spPr>
          <a:xfrm>
            <a:off x="838200" y="5291"/>
            <a:ext cx="10515600" cy="1050397"/>
          </a:xfrm>
        </p:spPr>
        <p:txBody>
          <a:bodyPr/>
          <a:lstStyle/>
          <a:p>
            <a:pPr algn="ctr"/>
            <a:r>
              <a:rPr lang="en-US" b="1">
                <a:latin typeface="Calibri"/>
                <a:ea typeface="Calibri"/>
                <a:cs typeface="Calibri"/>
              </a:rPr>
              <a:t>EBT Card Processing</a:t>
            </a:r>
          </a:p>
        </p:txBody>
      </p:sp>
      <p:sp>
        <p:nvSpPr>
          <p:cNvPr id="3" name="Content Placeholder 2">
            <a:extLst>
              <a:ext uri="{FF2B5EF4-FFF2-40B4-BE49-F238E27FC236}">
                <a16:creationId xmlns:a16="http://schemas.microsoft.com/office/drawing/2014/main" id="{3E3A9C09-2D67-A1CF-84CB-D8F4A7A14A66}"/>
              </a:ext>
            </a:extLst>
          </p:cNvPr>
          <p:cNvSpPr>
            <a:spLocks noGrp="1"/>
          </p:cNvSpPr>
          <p:nvPr>
            <p:ph sz="half" idx="1"/>
          </p:nvPr>
        </p:nvSpPr>
        <p:spPr>
          <a:xfrm>
            <a:off x="594784" y="1013356"/>
            <a:ext cx="11150600" cy="1419754"/>
          </a:xfrm>
        </p:spPr>
        <p:txBody>
          <a:bodyPr vert="horz" lIns="91440" tIns="45720" rIns="91440" bIns="45720" rtlCol="0" anchor="t">
            <a:normAutofit/>
          </a:bodyPr>
          <a:lstStyle/>
          <a:p>
            <a:pPr fontAlgn="base">
              <a:lnSpc>
                <a:spcPct val="120000"/>
              </a:lnSpc>
            </a:pPr>
            <a:r>
              <a:rPr lang="en-US" sz="1900"/>
              <a:t>All Chickasaw Nation EBT programs should be processed the same. </a:t>
            </a:r>
            <a:endParaRPr lang="en-US" sz="1900">
              <a:ea typeface="Calibri"/>
              <a:cs typeface="Calibri"/>
            </a:endParaRPr>
          </a:p>
          <a:p>
            <a:pPr>
              <a:lnSpc>
                <a:spcPct val="120000"/>
              </a:lnSpc>
            </a:pPr>
            <a:r>
              <a:rPr lang="en-US" sz="1900"/>
              <a:t>Chickasaw Nation EBT program cards must be used in a separate transaction, but other forms of payment (SNAP, debit, credit, cash) can be combined with any of the program's transactions.</a:t>
            </a:r>
            <a:endParaRPr lang="en-US" sz="1900">
              <a:ea typeface="Calibri" panose="020F0502020204030204"/>
              <a:cs typeface="Calibri" panose="020F0502020204030204"/>
            </a:endParaRPr>
          </a:p>
          <a:p>
            <a:pPr marL="0" indent="0">
              <a:buNone/>
            </a:pPr>
            <a:endParaRPr lang="en-US"/>
          </a:p>
        </p:txBody>
      </p:sp>
      <p:sp>
        <p:nvSpPr>
          <p:cNvPr id="8" name="TextBox 7">
            <a:extLst>
              <a:ext uri="{FF2B5EF4-FFF2-40B4-BE49-F238E27FC236}">
                <a16:creationId xmlns:a16="http://schemas.microsoft.com/office/drawing/2014/main" id="{5B76D103-B96E-8422-F56B-89CC24A62708}"/>
              </a:ext>
            </a:extLst>
          </p:cNvPr>
          <p:cNvSpPr txBox="1"/>
          <p:nvPr/>
        </p:nvSpPr>
        <p:spPr>
          <a:xfrm>
            <a:off x="592667" y="2596302"/>
            <a:ext cx="11387666" cy="31838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675"/>
              </a:lnSpc>
            </a:pPr>
            <a:br>
              <a:rPr lang="en-US" sz="1900" b="1" u="sng" dirty="0">
                <a:latin typeface="Calibri"/>
                <a:ea typeface="Segoe UI"/>
                <a:cs typeface="Segoe UI"/>
              </a:rPr>
            </a:br>
            <a:r>
              <a:rPr lang="en-US" sz="1900" b="1" u="sng" baseline="0">
                <a:latin typeface="Calibri"/>
                <a:ea typeface="Segoe UI"/>
                <a:cs typeface="Segoe UI"/>
              </a:rPr>
              <a:t>For questions or shopping issues</a:t>
            </a:r>
            <a:r>
              <a:rPr lang="en-US" sz="1900" b="1" u="sng">
                <a:latin typeface="Calibri"/>
                <a:ea typeface="Segoe UI"/>
                <a:cs typeface="Segoe UI"/>
              </a:rPr>
              <a:t>,</a:t>
            </a:r>
            <a:r>
              <a:rPr lang="en-US" sz="1900" b="1" u="sng" baseline="0">
                <a:latin typeface="Calibri"/>
                <a:ea typeface="Segoe UI"/>
                <a:cs typeface="Segoe UI"/>
              </a:rPr>
              <a:t> </a:t>
            </a:r>
            <a:r>
              <a:rPr lang="en-US" sz="1900" b="1" u="sng">
                <a:latin typeface="Calibri"/>
                <a:ea typeface="Segoe UI"/>
                <a:cs typeface="Segoe UI"/>
              </a:rPr>
              <a:t>contact</a:t>
            </a:r>
            <a:r>
              <a:rPr lang="en-US" sz="1900" b="1" u="sng" baseline="0">
                <a:latin typeface="Calibri"/>
                <a:ea typeface="Segoe UI"/>
                <a:cs typeface="Segoe UI"/>
              </a:rPr>
              <a:t>:​</a:t>
            </a:r>
            <a:r>
              <a:rPr lang="en-US" sz="1900" b="1" u="sng">
                <a:latin typeface="Calibri"/>
                <a:ea typeface="Segoe UI"/>
                <a:cs typeface="Segoe UI"/>
              </a:rPr>
              <a:t>​</a:t>
            </a:r>
            <a:br>
              <a:rPr lang="en-US" sz="1900" b="1" u="sng" dirty="0">
                <a:latin typeface="Calibri"/>
                <a:ea typeface="Segoe UI"/>
                <a:cs typeface="Segoe UI"/>
              </a:rPr>
            </a:br>
            <a:br>
              <a:rPr lang="en-US" sz="1900" b="1" u="sng" dirty="0">
                <a:latin typeface="Calibri"/>
                <a:ea typeface="Segoe UI"/>
                <a:cs typeface="Segoe UI"/>
              </a:rPr>
            </a:br>
            <a:endParaRPr lang="en-US" sz="1900" b="1" u="sng">
              <a:latin typeface="Calibri"/>
              <a:ea typeface="Segoe UI"/>
              <a:cs typeface="Segoe UI"/>
            </a:endParaRPr>
          </a:p>
          <a:p>
            <a:pPr marL="228600" lvl="0" indent="-228600" rtl="0">
              <a:buFont typeface=""/>
              <a:buChar char="•"/>
            </a:pPr>
            <a:r>
              <a:rPr lang="en-US" sz="1900" b="1" baseline="0">
                <a:latin typeface="Calibri"/>
                <a:ea typeface="Arial"/>
                <a:cs typeface="Arial"/>
              </a:rPr>
              <a:t>Summer EBT (580) 272-1178</a:t>
            </a:r>
            <a:r>
              <a:rPr lang="en-US" sz="1900" baseline="0">
                <a:latin typeface="Calibri"/>
                <a:ea typeface="Arial"/>
                <a:cs typeface="Arial"/>
              </a:rPr>
              <a:t>​</a:t>
            </a:r>
            <a:r>
              <a:rPr lang="en-US" sz="1900">
                <a:latin typeface="Calibri"/>
                <a:ea typeface="Arial"/>
                <a:cs typeface="Arial"/>
              </a:rPr>
              <a:t>​</a:t>
            </a:r>
          </a:p>
          <a:p>
            <a:r>
              <a:rPr lang="en-US" sz="1900">
                <a:latin typeface="Calibri"/>
                <a:ea typeface="Arial"/>
                <a:cs typeface="Arial"/>
              </a:rPr>
              <a:t>    </a:t>
            </a:r>
            <a:r>
              <a:rPr lang="en-US" sz="1900" baseline="0">
                <a:latin typeface="Calibri"/>
                <a:ea typeface="Arial"/>
                <a:cs typeface="Arial"/>
              </a:rPr>
              <a:t>Summer EBT Vendor Coordinator: Rusty Johnson (580) 967-5398​</a:t>
            </a:r>
            <a:r>
              <a:rPr lang="en-US" sz="1900">
                <a:latin typeface="Calibri"/>
                <a:ea typeface="Arial"/>
                <a:cs typeface="Arial"/>
              </a:rPr>
              <a:t>​</a:t>
            </a:r>
            <a:br>
              <a:rPr lang="en-US" sz="1900" dirty="0">
                <a:latin typeface="Calibri"/>
                <a:ea typeface="Arial"/>
                <a:cs typeface="Arial"/>
              </a:rPr>
            </a:br>
            <a:endParaRPr lang="en-US" sz="1900">
              <a:latin typeface="Calibri"/>
              <a:ea typeface="Arial"/>
              <a:cs typeface="Arial"/>
            </a:endParaRPr>
          </a:p>
          <a:p>
            <a:pPr marL="228600" lvl="0" indent="-228600" rtl="0">
              <a:buFont typeface=""/>
              <a:buChar char="•"/>
            </a:pPr>
            <a:r>
              <a:rPr lang="en-US" sz="1900" b="1" baseline="0">
                <a:latin typeface="Calibri"/>
                <a:ea typeface="Arial"/>
                <a:cs typeface="Arial"/>
              </a:rPr>
              <a:t>Packed Promise (844) 230-3785</a:t>
            </a:r>
            <a:r>
              <a:rPr lang="en-US" sz="1900" baseline="0">
                <a:latin typeface="Calibri"/>
                <a:ea typeface="Arial"/>
                <a:cs typeface="Arial"/>
              </a:rPr>
              <a:t>​</a:t>
            </a:r>
            <a:r>
              <a:rPr lang="en-US" sz="1900">
                <a:latin typeface="Calibri"/>
                <a:ea typeface="Arial"/>
                <a:cs typeface="Arial"/>
              </a:rPr>
              <a:t>​</a:t>
            </a:r>
          </a:p>
          <a:p>
            <a:r>
              <a:rPr lang="en-US" sz="1900">
                <a:latin typeface="Calibri"/>
                <a:ea typeface="Arial"/>
                <a:cs typeface="Arial"/>
              </a:rPr>
              <a:t>    </a:t>
            </a:r>
            <a:r>
              <a:rPr lang="en-US" sz="1900" baseline="0">
                <a:latin typeface="Calibri"/>
                <a:ea typeface="Arial"/>
                <a:cs typeface="Arial"/>
              </a:rPr>
              <a:t>Packed Promise Manager: Michael Worcester (580) </a:t>
            </a:r>
            <a:r>
              <a:rPr lang="en-US" sz="1900">
                <a:latin typeface="Calibri"/>
                <a:ea typeface="Arial"/>
                <a:cs typeface="Arial"/>
              </a:rPr>
              <a:t>235-0504</a:t>
            </a:r>
            <a:r>
              <a:rPr lang="en-US" sz="1900" baseline="0">
                <a:latin typeface="Calibri"/>
                <a:ea typeface="Arial"/>
                <a:cs typeface="Arial"/>
              </a:rPr>
              <a:t>​</a:t>
            </a:r>
            <a:r>
              <a:rPr lang="en-US" sz="1900">
                <a:latin typeface="Calibri"/>
                <a:ea typeface="Arial"/>
                <a:cs typeface="Arial"/>
              </a:rPr>
              <a:t>​</a:t>
            </a:r>
            <a:br>
              <a:rPr lang="en-US" sz="1900" dirty="0">
                <a:latin typeface="Calibri"/>
                <a:ea typeface="Arial"/>
                <a:cs typeface="Arial"/>
              </a:rPr>
            </a:br>
            <a:endParaRPr lang="en-US" sz="1900">
              <a:latin typeface="Calibri"/>
              <a:ea typeface="Arial"/>
              <a:cs typeface="Arial"/>
            </a:endParaRPr>
          </a:p>
          <a:p>
            <a:pPr marL="228600" lvl="0" indent="-228600" rtl="0">
              <a:buFont typeface=""/>
              <a:buChar char="•"/>
            </a:pPr>
            <a:r>
              <a:rPr lang="en-US" sz="1900" b="1" baseline="0">
                <a:latin typeface="Calibri"/>
                <a:ea typeface="Arial"/>
                <a:cs typeface="Arial"/>
              </a:rPr>
              <a:t>WIC (580) 421-4581</a:t>
            </a:r>
            <a:r>
              <a:rPr lang="en-US" sz="1900" baseline="0">
                <a:latin typeface="Calibri"/>
                <a:ea typeface="Arial"/>
                <a:cs typeface="Arial"/>
              </a:rPr>
              <a:t>​</a:t>
            </a:r>
            <a:r>
              <a:rPr lang="en-US" sz="1900">
                <a:latin typeface="Calibri"/>
                <a:ea typeface="Arial"/>
                <a:cs typeface="Arial"/>
              </a:rPr>
              <a:t>​</a:t>
            </a:r>
          </a:p>
          <a:p>
            <a:r>
              <a:rPr lang="en-US" sz="1900" dirty="0">
                <a:latin typeface="Calibri"/>
                <a:ea typeface="Arial"/>
                <a:cs typeface="Arial"/>
              </a:rPr>
              <a:t>    </a:t>
            </a:r>
            <a:r>
              <a:rPr lang="en-US" sz="1900" baseline="0" dirty="0">
                <a:latin typeface="Calibri"/>
                <a:ea typeface="Arial"/>
                <a:cs typeface="Arial"/>
              </a:rPr>
              <a:t>WIC Vendor Coordinator:</a:t>
            </a:r>
            <a:r>
              <a:rPr lang="en-US" sz="1900" dirty="0">
                <a:latin typeface="Calibri"/>
                <a:ea typeface="Arial"/>
                <a:cs typeface="Arial"/>
              </a:rPr>
              <a:t>​ </a:t>
            </a:r>
            <a:r>
              <a:rPr lang="en-US" sz="1900" baseline="0">
                <a:latin typeface="Calibri"/>
                <a:ea typeface="Segoe UI"/>
                <a:cs typeface="Segoe UI"/>
              </a:rPr>
              <a:t>Tia </a:t>
            </a:r>
            <a:r>
              <a:rPr lang="en-US" sz="1900">
                <a:latin typeface="Calibri"/>
                <a:ea typeface="Segoe UI"/>
                <a:cs typeface="Segoe UI"/>
              </a:rPr>
              <a:t>Carter </a:t>
            </a:r>
            <a:r>
              <a:rPr lang="en-US" sz="1900" baseline="0">
                <a:latin typeface="Calibri"/>
                <a:ea typeface="Segoe UI"/>
                <a:cs typeface="Segoe UI"/>
              </a:rPr>
              <a:t>(580) </a:t>
            </a:r>
            <a:r>
              <a:rPr lang="en-US" sz="1900">
                <a:latin typeface="Calibri"/>
                <a:ea typeface="Segoe UI"/>
                <a:cs typeface="Segoe UI"/>
              </a:rPr>
              <a:t>447-4701</a:t>
            </a:r>
            <a:r>
              <a:rPr lang="en-US" sz="1900" baseline="0">
                <a:latin typeface="Calibri"/>
                <a:ea typeface="Segoe UI"/>
                <a:cs typeface="Segoe UI"/>
              </a:rPr>
              <a:t>​</a:t>
            </a:r>
            <a:r>
              <a:rPr lang="en-US" sz="1900">
                <a:latin typeface="Calibri"/>
                <a:ea typeface="Segoe UI"/>
                <a:cs typeface="Segoe UI"/>
              </a:rPr>
              <a:t>​</a:t>
            </a:r>
            <a:endParaRPr lang="en-US" sz="1900">
              <a:ea typeface="Calibri" panose="020F0502020204030204"/>
              <a:cs typeface="Calibri" panose="020F0502020204030204"/>
            </a:endParaRPr>
          </a:p>
          <a:p>
            <a:pPr marL="228600" lvl="0" indent="-228600" rtl="0">
              <a:lnSpc>
                <a:spcPct val="150000"/>
              </a:lnSpc>
              <a:buFont typeface=""/>
              <a:buChar char="•"/>
            </a:pPr>
            <a:r>
              <a:rPr lang="en-US" sz="1900" b="1" baseline="0">
                <a:latin typeface="Calibri"/>
                <a:ea typeface="Arial"/>
                <a:cs typeface="Arial"/>
              </a:rPr>
              <a:t>WICVendor@Chickasaw.net</a:t>
            </a:r>
            <a:endParaRPr lang="en-US" sz="1900">
              <a:ea typeface="Calibri" panose="020F0502020204030204"/>
              <a:cs typeface="Calibri" panose="020F0502020204030204"/>
            </a:endParaRPr>
          </a:p>
        </p:txBody>
      </p:sp>
    </p:spTree>
    <p:extLst>
      <p:ext uri="{BB962C8B-B14F-4D97-AF65-F5344CB8AC3E}">
        <p14:creationId xmlns:p14="http://schemas.microsoft.com/office/powerpoint/2010/main" val="4116892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8E8C0-42E9-C87E-7C57-9EFF406FB80E}"/>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2C482FB8-5CF9-30D0-71AA-D8941CD7252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6A8791C9-4720-109D-3205-535DF81CFB41}"/>
              </a:ext>
            </a:extLst>
          </p:cNvPr>
          <p:cNvSpPr>
            <a:spLocks noGrp="1"/>
          </p:cNvSpPr>
          <p:nvPr>
            <p:ph type="title"/>
          </p:nvPr>
        </p:nvSpPr>
        <p:spPr>
          <a:xfrm>
            <a:off x="838200" y="153458"/>
            <a:ext cx="10515600" cy="1325563"/>
          </a:xfrm>
        </p:spPr>
        <p:txBody>
          <a:bodyPr/>
          <a:lstStyle/>
          <a:p>
            <a:pPr algn="ctr"/>
            <a:r>
              <a:rPr lang="en-US" b="1">
                <a:latin typeface="Calibri"/>
                <a:ea typeface="Calibri"/>
                <a:cs typeface="Calibri"/>
              </a:rPr>
              <a:t>Minimum Stock Requirements</a:t>
            </a:r>
          </a:p>
        </p:txBody>
      </p:sp>
      <p:sp>
        <p:nvSpPr>
          <p:cNvPr id="3" name="Content Placeholder 2">
            <a:extLst>
              <a:ext uri="{FF2B5EF4-FFF2-40B4-BE49-F238E27FC236}">
                <a16:creationId xmlns:a16="http://schemas.microsoft.com/office/drawing/2014/main" id="{6AF9677A-7C96-930F-294F-7555EB5DDEAC}"/>
              </a:ext>
            </a:extLst>
          </p:cNvPr>
          <p:cNvSpPr>
            <a:spLocks noGrp="1"/>
          </p:cNvSpPr>
          <p:nvPr>
            <p:ph idx="1"/>
          </p:nvPr>
        </p:nvSpPr>
        <p:spPr>
          <a:xfrm>
            <a:off x="838200" y="1711445"/>
            <a:ext cx="10515600" cy="2583922"/>
          </a:xfrm>
        </p:spPr>
        <p:txBody>
          <a:bodyPr vert="horz" lIns="91440" tIns="45720" rIns="91440" bIns="45720" rtlCol="0" anchor="t">
            <a:noAutofit/>
          </a:bodyPr>
          <a:lstStyle/>
          <a:p>
            <a:pPr fontAlgn="base">
              <a:lnSpc>
                <a:spcPct val="100000"/>
              </a:lnSpc>
            </a:pPr>
            <a:r>
              <a:rPr lang="en-US" sz="2500"/>
              <a:t>The Chickasaw Nation Nutrition Services has established​ </a:t>
            </a:r>
            <a:r>
              <a:rPr lang="en-US" sz="2500" b="1" u="sng"/>
              <a:t>minimum requirements</a:t>
            </a:r>
            <a:r>
              <a:rPr lang="en-US" sz="2500"/>
              <a:t> for the variety and quantity of supplemental foods a vendor​ applicant must stock to be authorized. </a:t>
            </a:r>
            <a:endParaRPr lang="en-US" sz="2500">
              <a:ea typeface="Calibri"/>
              <a:cs typeface="Calibri"/>
            </a:endParaRPr>
          </a:p>
          <a:p>
            <a:pPr lvl="1">
              <a:lnSpc>
                <a:spcPct val="100000"/>
              </a:lnSpc>
            </a:pPr>
            <a:r>
              <a:rPr lang="en-US" sz="2500"/>
              <a:t>Two (2) different fruits </a:t>
            </a:r>
            <a:endParaRPr lang="en-US" sz="2500">
              <a:ea typeface="Calibri" panose="020F0502020204030204"/>
              <a:cs typeface="Calibri" panose="020F0502020204030204"/>
            </a:endParaRPr>
          </a:p>
          <a:p>
            <a:pPr lvl="1">
              <a:lnSpc>
                <a:spcPct val="100000"/>
              </a:lnSpc>
            </a:pPr>
            <a:r>
              <a:rPr lang="en-US" sz="2500"/>
              <a:t>Three (3) different vegetables</a:t>
            </a:r>
            <a:endParaRPr lang="en-US" sz="2500">
              <a:ea typeface="Calibri" panose="020F0502020204030204"/>
              <a:cs typeface="Calibri" panose="020F0502020204030204"/>
            </a:endParaRPr>
          </a:p>
          <a:p>
            <a:pPr lvl="1">
              <a:lnSpc>
                <a:spcPct val="100000"/>
              </a:lnSpc>
            </a:pPr>
            <a:r>
              <a:rPr lang="en-US" sz="2500"/>
              <a:t>At least one (1) authorized whole-grain cereal​  </a:t>
            </a:r>
            <a:endParaRPr lang="en-US" sz="2500">
              <a:ea typeface="Calibri"/>
              <a:cs typeface="Calibri"/>
            </a:endParaRPr>
          </a:p>
          <a:p>
            <a:pPr marL="0" indent="0">
              <a:lnSpc>
                <a:spcPct val="100000"/>
              </a:lnSpc>
              <a:buNone/>
            </a:pPr>
            <a:endParaRPr lang="en-US" sz="2000">
              <a:ea typeface="Calibri"/>
              <a:cs typeface="Calibri"/>
            </a:endParaRPr>
          </a:p>
        </p:txBody>
      </p:sp>
    </p:spTree>
    <p:extLst>
      <p:ext uri="{BB962C8B-B14F-4D97-AF65-F5344CB8AC3E}">
        <p14:creationId xmlns:p14="http://schemas.microsoft.com/office/powerpoint/2010/main" val="3534475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E291A-A010-13D8-DEEA-9B850BF525CD}"/>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1099BD14-1C2B-5051-477F-6FB5B0B1461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D3F5B0B-1F6B-A0A9-AAAE-BBEAA1D08D10}"/>
              </a:ext>
            </a:extLst>
          </p:cNvPr>
          <p:cNvSpPr>
            <a:spLocks noGrp="1"/>
          </p:cNvSpPr>
          <p:nvPr>
            <p:ph type="title"/>
          </p:nvPr>
        </p:nvSpPr>
        <p:spPr>
          <a:xfrm>
            <a:off x="838200" y="169913"/>
            <a:ext cx="10515600" cy="1325563"/>
          </a:xfrm>
        </p:spPr>
        <p:txBody>
          <a:bodyPr/>
          <a:lstStyle/>
          <a:p>
            <a:pPr algn="ctr"/>
            <a:r>
              <a:rPr lang="en-US" b="1">
                <a:latin typeface="Calibri"/>
                <a:ea typeface="Calibri"/>
                <a:cs typeface="Calibri"/>
              </a:rPr>
              <a:t>Approved WIC Foods</a:t>
            </a:r>
            <a:br>
              <a:rPr lang="en-US">
                <a:latin typeface="Calibri"/>
                <a:ea typeface="Calibri"/>
                <a:cs typeface="Calibri"/>
              </a:rPr>
            </a:br>
            <a:endParaRPr lang="en-US" sz="2400">
              <a:latin typeface="Calibri"/>
              <a:ea typeface="Calibri"/>
              <a:cs typeface="Calibri"/>
            </a:endParaRPr>
          </a:p>
        </p:txBody>
      </p:sp>
      <p:sp>
        <p:nvSpPr>
          <p:cNvPr id="3" name="Content Placeholder 2">
            <a:extLst>
              <a:ext uri="{FF2B5EF4-FFF2-40B4-BE49-F238E27FC236}">
                <a16:creationId xmlns:a16="http://schemas.microsoft.com/office/drawing/2014/main" id="{B07F92F2-213F-2F06-DD8C-F067EF6C66B3}"/>
              </a:ext>
            </a:extLst>
          </p:cNvPr>
          <p:cNvSpPr>
            <a:spLocks noGrp="1"/>
          </p:cNvSpPr>
          <p:nvPr>
            <p:ph idx="1"/>
          </p:nvPr>
        </p:nvSpPr>
        <p:spPr>
          <a:xfrm>
            <a:off x="838200" y="1389643"/>
            <a:ext cx="10515600" cy="4351338"/>
          </a:xfrm>
        </p:spPr>
        <p:txBody>
          <a:bodyPr vert="horz" lIns="91440" tIns="45720" rIns="91440" bIns="45720" rtlCol="0" anchor="t">
            <a:normAutofit fontScale="70000" lnSpcReduction="20000"/>
          </a:bodyPr>
          <a:lstStyle/>
          <a:p>
            <a:pPr marL="0" indent="0" algn="ctr" fontAlgn="base">
              <a:buNone/>
            </a:pPr>
            <a:endParaRPr lang="en-US" sz="2400">
              <a:ea typeface="Calibri"/>
              <a:cs typeface="Calibri"/>
            </a:endParaRPr>
          </a:p>
          <a:p>
            <a:pPr fontAlgn="base"/>
            <a:r>
              <a:rPr lang="en-US" sz="2400"/>
              <a:t>WIC – Food package varies by age and type of WIC participant</a:t>
            </a:r>
            <a:endParaRPr lang="en-US" sz="2400">
              <a:ea typeface="Calibri"/>
              <a:cs typeface="Calibri"/>
            </a:endParaRPr>
          </a:p>
          <a:p>
            <a:pPr fontAlgn="base"/>
            <a:r>
              <a:rPr lang="en-US" sz="2400"/>
              <a:t>Packed Promise – fruits and vegetables cash value: $15 per child per month​</a:t>
            </a:r>
            <a:endParaRPr lang="en-US" sz="2400">
              <a:ea typeface="Calibri"/>
              <a:cs typeface="Calibri"/>
            </a:endParaRPr>
          </a:p>
          <a:p>
            <a:pPr fontAlgn="base"/>
            <a:r>
              <a:rPr lang="en-US" sz="2400"/>
              <a:t>Summer EBT – WIC foods allowed, the following benefits are issued once per child per year: ​</a:t>
            </a:r>
            <a:endParaRPr lang="en-US" sz="2400">
              <a:ea typeface="Calibri"/>
              <a:cs typeface="Calibri"/>
            </a:endParaRPr>
          </a:p>
          <a:p>
            <a:pPr lvl="1" fontAlgn="base"/>
            <a:r>
              <a:rPr lang="en-US"/>
              <a:t>Fish: 15 ounces​</a:t>
            </a:r>
            <a:endParaRPr lang="en-US">
              <a:ea typeface="Calibri"/>
              <a:cs typeface="Calibri"/>
            </a:endParaRPr>
          </a:p>
          <a:p>
            <a:pPr lvl="1" fontAlgn="base"/>
            <a:r>
              <a:rPr lang="en-US"/>
              <a:t>Low-fat or fat-free milk: 3 gallons​</a:t>
            </a:r>
            <a:endParaRPr lang="en-US">
              <a:ea typeface="Calibri"/>
              <a:cs typeface="Calibri"/>
            </a:endParaRPr>
          </a:p>
          <a:p>
            <a:pPr lvl="1" fontAlgn="base"/>
            <a:r>
              <a:rPr lang="en-US"/>
              <a:t>Cheese: 3 pounds​</a:t>
            </a:r>
            <a:endParaRPr lang="en-US">
              <a:ea typeface="Calibri"/>
              <a:cs typeface="Calibri"/>
            </a:endParaRPr>
          </a:p>
          <a:p>
            <a:pPr lvl="1" fontAlgn="base"/>
            <a:r>
              <a:rPr lang="en-US"/>
              <a:t>Eggs: 3 dozen​</a:t>
            </a:r>
            <a:endParaRPr lang="en-US">
              <a:ea typeface="Calibri"/>
              <a:cs typeface="Calibri"/>
            </a:endParaRPr>
          </a:p>
          <a:p>
            <a:pPr lvl="1" fontAlgn="base"/>
            <a:r>
              <a:rPr lang="en-US"/>
              <a:t>Fruits and vegetables cash value: $33</a:t>
            </a:r>
            <a:endParaRPr lang="en-US">
              <a:ea typeface="Calibri"/>
              <a:cs typeface="Calibri"/>
            </a:endParaRPr>
          </a:p>
          <a:p>
            <a:pPr lvl="1" fontAlgn="base"/>
            <a:r>
              <a:rPr lang="en-US"/>
              <a:t>Whole grains: 48 ounces​</a:t>
            </a:r>
            <a:endParaRPr lang="en-US">
              <a:ea typeface="Calibri"/>
              <a:cs typeface="Calibri"/>
            </a:endParaRPr>
          </a:p>
          <a:p>
            <a:pPr lvl="1" fontAlgn="base"/>
            <a:r>
              <a:rPr lang="en-US"/>
              <a:t>Whole- grain cereal: 54 ounces​</a:t>
            </a:r>
            <a:endParaRPr lang="en-US">
              <a:ea typeface="Calibri"/>
              <a:cs typeface="Calibri"/>
            </a:endParaRPr>
          </a:p>
          <a:p>
            <a:pPr lvl="1" fontAlgn="base"/>
            <a:r>
              <a:rPr lang="en-US"/>
              <a:t>Peanut butter or beans: 3 pounds, 3 containers, 16 cans, or a combination of all 3​</a:t>
            </a:r>
            <a:endParaRPr lang="en-US">
              <a:ea typeface="Calibri"/>
              <a:cs typeface="Calibri"/>
            </a:endParaRPr>
          </a:p>
          <a:p>
            <a:pPr lvl="1" fontAlgn="base"/>
            <a:r>
              <a:rPr lang="en-US"/>
              <a:t>Yogurt: 3 quarts</a:t>
            </a:r>
          </a:p>
          <a:p>
            <a:pPr marL="457200" lvl="1" indent="0">
              <a:buNone/>
            </a:pPr>
            <a:endParaRPr lang="en-US">
              <a:ea typeface="Calibri" panose="020F0502020204030204"/>
              <a:cs typeface="Calibri" panose="020F0502020204030204"/>
            </a:endParaRPr>
          </a:p>
          <a:p>
            <a:pPr marL="457200" lvl="1" indent="0">
              <a:buNone/>
            </a:pPr>
            <a:r>
              <a:rPr lang="en-US" dirty="0">
                <a:hlinkClick r:id="rId3"/>
              </a:rPr>
              <a:t>https://oklahoma.wicresources.org/approved-food-list-chickasaw-nation/</a:t>
            </a:r>
            <a:endParaRPr lang="en-US" dirty="0"/>
          </a:p>
          <a:p>
            <a:pPr marL="457200" lvl="1" indent="0">
              <a:buNone/>
            </a:pPr>
            <a:br>
              <a:rPr lang="en-US" dirty="0"/>
            </a:br>
            <a:endParaRPr lang="en-US">
              <a:ea typeface="Calibri"/>
              <a:cs typeface="Calibri"/>
            </a:endParaRPr>
          </a:p>
        </p:txBody>
      </p:sp>
      <p:pic>
        <p:nvPicPr>
          <p:cNvPr id="4" name="Picture 3">
            <a:extLst>
              <a:ext uri="{FF2B5EF4-FFF2-40B4-BE49-F238E27FC236}">
                <a16:creationId xmlns:a16="http://schemas.microsoft.com/office/drawing/2014/main" id="{2E824EE2-16BE-CEFA-F016-E0FED4F27766}"/>
              </a:ext>
            </a:extLst>
          </p:cNvPr>
          <p:cNvPicPr>
            <a:picLocks noChangeAspect="1"/>
          </p:cNvPicPr>
          <p:nvPr/>
        </p:nvPicPr>
        <p:blipFill>
          <a:blip r:embed="rId4"/>
          <a:stretch>
            <a:fillRect/>
          </a:stretch>
        </p:blipFill>
        <p:spPr>
          <a:xfrm>
            <a:off x="9588499" y="3291416"/>
            <a:ext cx="2053167" cy="2053167"/>
          </a:xfrm>
          <a:prstGeom prst="rect">
            <a:avLst/>
          </a:prstGeom>
        </p:spPr>
      </p:pic>
    </p:spTree>
    <p:extLst>
      <p:ext uri="{BB962C8B-B14F-4D97-AF65-F5344CB8AC3E}">
        <p14:creationId xmlns:p14="http://schemas.microsoft.com/office/powerpoint/2010/main" val="2140801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D604C-905C-DB45-A683-D7C2B6EAEF8C}"/>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3E7617C0-EEDD-2B69-40AB-ED4E7A9D91E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Title 2">
            <a:extLst>
              <a:ext uri="{FF2B5EF4-FFF2-40B4-BE49-F238E27FC236}">
                <a16:creationId xmlns:a16="http://schemas.microsoft.com/office/drawing/2014/main" id="{D9771427-0A4E-1C4E-6701-A0C77FD06ADB}"/>
              </a:ext>
            </a:extLst>
          </p:cNvPr>
          <p:cNvSpPr>
            <a:spLocks noGrp="1"/>
          </p:cNvSpPr>
          <p:nvPr>
            <p:ph type="title"/>
          </p:nvPr>
        </p:nvSpPr>
        <p:spPr>
          <a:xfrm>
            <a:off x="573617" y="164042"/>
            <a:ext cx="11330515" cy="1346729"/>
          </a:xfrm>
        </p:spPr>
        <p:txBody>
          <a:bodyPr/>
          <a:lstStyle/>
          <a:p>
            <a:pPr algn="ctr"/>
            <a:r>
              <a:rPr lang="en-US" b="1">
                <a:latin typeface="Calibri"/>
                <a:ea typeface="Calibri"/>
                <a:cs typeface="Calibri"/>
              </a:rPr>
              <a:t>Milk Substitutions </a:t>
            </a:r>
            <a:br>
              <a:rPr lang="en-US" b="1">
                <a:latin typeface="Calibri"/>
                <a:ea typeface="Calibri"/>
                <a:cs typeface="Calibri"/>
              </a:rPr>
            </a:br>
            <a:r>
              <a:rPr lang="en-US" b="1">
                <a:latin typeface="Calibri"/>
                <a:ea typeface="Calibri"/>
                <a:cs typeface="Calibri"/>
              </a:rPr>
              <a:t> WIC and Summer EBT</a:t>
            </a:r>
          </a:p>
        </p:txBody>
      </p:sp>
      <p:pic>
        <p:nvPicPr>
          <p:cNvPr id="4" name="Picture 3">
            <a:extLst>
              <a:ext uri="{FF2B5EF4-FFF2-40B4-BE49-F238E27FC236}">
                <a16:creationId xmlns:a16="http://schemas.microsoft.com/office/drawing/2014/main" id="{565364AF-5D37-0D59-AE68-8828C6F01AC5}"/>
              </a:ext>
            </a:extLst>
          </p:cNvPr>
          <p:cNvPicPr>
            <a:picLocks noChangeAspect="1"/>
          </p:cNvPicPr>
          <p:nvPr/>
        </p:nvPicPr>
        <p:blipFill>
          <a:blip r:embed="rId3"/>
          <a:srcRect l="28580" t="22969" r="30421" b="25154"/>
          <a:stretch>
            <a:fillRect/>
          </a:stretch>
        </p:blipFill>
        <p:spPr>
          <a:xfrm>
            <a:off x="171451" y="1841501"/>
            <a:ext cx="3119971" cy="4021803"/>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12D254B7-450C-E3BE-3250-EE95018D6B28}"/>
              </a:ext>
            </a:extLst>
          </p:cNvPr>
          <p:cNvPicPr>
            <a:picLocks noChangeAspect="1"/>
          </p:cNvPicPr>
          <p:nvPr/>
        </p:nvPicPr>
        <p:blipFill>
          <a:blip r:embed="rId4"/>
          <a:srcRect l="24414" t="18054" r="25926" b="18699"/>
          <a:stretch>
            <a:fillRect/>
          </a:stretch>
        </p:blipFill>
        <p:spPr>
          <a:xfrm>
            <a:off x="3293534" y="1841376"/>
            <a:ext cx="3183475" cy="4125849"/>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21B0F7FC-0F63-D377-DE2D-EAC15E29DED3}"/>
              </a:ext>
            </a:extLst>
          </p:cNvPr>
          <p:cNvPicPr>
            <a:picLocks noChangeAspect="1"/>
          </p:cNvPicPr>
          <p:nvPr/>
        </p:nvPicPr>
        <p:blipFill>
          <a:blip r:embed="rId5"/>
          <a:srcRect l="32052" t="11574" r="29321" b="12346"/>
          <a:stretch>
            <a:fillRect/>
          </a:stretch>
        </p:blipFill>
        <p:spPr>
          <a:xfrm>
            <a:off x="6674908" y="1513416"/>
            <a:ext cx="2363270" cy="4455595"/>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A6D7ED94-2E36-6A34-1BC6-C30FA28043E6}"/>
              </a:ext>
            </a:extLst>
          </p:cNvPr>
          <p:cNvPicPr>
            <a:picLocks noChangeAspect="1"/>
          </p:cNvPicPr>
          <p:nvPr/>
        </p:nvPicPr>
        <p:blipFill>
          <a:blip r:embed="rId6"/>
          <a:srcRect l="28704" t="16977" r="26744" b="17747"/>
          <a:stretch>
            <a:fillRect/>
          </a:stretch>
        </p:blipFill>
        <p:spPr>
          <a:xfrm>
            <a:off x="9038166" y="1344208"/>
            <a:ext cx="3150662" cy="462480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99684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76748-E397-F255-2A75-DACE43B6DBED}"/>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0DBD2443-5A0A-80BA-A2FD-BF5ADCD7142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28A19496-3734-8F7E-E360-86F929C8E04C}"/>
              </a:ext>
            </a:extLst>
          </p:cNvPr>
          <p:cNvSpPr>
            <a:spLocks noGrp="1"/>
          </p:cNvSpPr>
          <p:nvPr>
            <p:ph type="title"/>
          </p:nvPr>
        </p:nvSpPr>
        <p:spPr>
          <a:xfrm>
            <a:off x="838200" y="121708"/>
            <a:ext cx="10515600" cy="1325563"/>
          </a:xfrm>
        </p:spPr>
        <p:txBody>
          <a:bodyPr/>
          <a:lstStyle/>
          <a:p>
            <a:pPr algn="ctr"/>
            <a:r>
              <a:rPr lang="en-US" b="1">
                <a:latin typeface="Calibri"/>
                <a:ea typeface="Calibri"/>
                <a:cs typeface="Calibri"/>
              </a:rPr>
              <a:t>Vendor Changes</a:t>
            </a:r>
          </a:p>
        </p:txBody>
      </p:sp>
      <p:sp>
        <p:nvSpPr>
          <p:cNvPr id="3" name="Content Placeholder 2">
            <a:extLst>
              <a:ext uri="{FF2B5EF4-FFF2-40B4-BE49-F238E27FC236}">
                <a16:creationId xmlns:a16="http://schemas.microsoft.com/office/drawing/2014/main" id="{0379B445-075F-441C-C381-0DFC6B335FC8}"/>
              </a:ext>
            </a:extLst>
          </p:cNvPr>
          <p:cNvSpPr>
            <a:spLocks noGrp="1"/>
          </p:cNvSpPr>
          <p:nvPr>
            <p:ph idx="1"/>
          </p:nvPr>
        </p:nvSpPr>
        <p:spPr>
          <a:xfrm>
            <a:off x="488950" y="1457855"/>
            <a:ext cx="10864850" cy="2785005"/>
          </a:xfrm>
        </p:spPr>
        <p:txBody>
          <a:bodyPr vert="horz" lIns="91440" tIns="45720" rIns="91440" bIns="45720" rtlCol="0" anchor="t">
            <a:noAutofit/>
          </a:bodyPr>
          <a:lstStyle/>
          <a:p>
            <a:r>
              <a:rPr lang="en-US" sz="2200"/>
              <a:t>If ownership changes, the vendor agreement becomes void. </a:t>
            </a:r>
            <a:endParaRPr lang="en-US" sz="2200">
              <a:ea typeface="Calibri"/>
              <a:cs typeface="Calibri"/>
            </a:endParaRPr>
          </a:p>
          <a:p>
            <a:r>
              <a:rPr lang="en-US" sz="2200"/>
              <a:t>Notify Chickasaw Nation Nutrition Services of the change in writing. </a:t>
            </a:r>
            <a:endParaRPr lang="en-US" sz="2200">
              <a:ea typeface="Calibri"/>
              <a:cs typeface="Calibri"/>
            </a:endParaRPr>
          </a:p>
          <a:p>
            <a:r>
              <a:rPr lang="en-US" sz="2200"/>
              <a:t>The new store owner may apply to become a nutrition services program authorized vendor, but eWIC cannot be accepted until the new store owner’s vendor authorization has been granted by Chickasaw Nation Nutrition Services. </a:t>
            </a:r>
            <a:endParaRPr lang="en-US" sz="2200">
              <a:ea typeface="Calibri"/>
              <a:cs typeface="Calibri"/>
            </a:endParaRPr>
          </a:p>
          <a:p>
            <a:r>
              <a:rPr lang="en-US" sz="2200"/>
              <a:t>Vendors may voluntarily end their agreement at any time by providing 30 days written notice. </a:t>
            </a:r>
            <a:endParaRPr lang="en-US" sz="2200">
              <a:ea typeface="Calibri"/>
              <a:cs typeface="Calibri"/>
            </a:endParaRPr>
          </a:p>
          <a:p>
            <a:pPr lvl="1"/>
            <a:r>
              <a:rPr lang="en-US" sz="2200"/>
              <a:t>At the end of this 30-day period, eWIC benefits may no longer be accepted by the vendor. </a:t>
            </a:r>
            <a:endParaRPr lang="en-US" sz="2200">
              <a:ea typeface="Calibri"/>
              <a:cs typeface="Calibri"/>
            </a:endParaRPr>
          </a:p>
          <a:p>
            <a:pPr lvl="1"/>
            <a:r>
              <a:rPr lang="en-US" sz="2200"/>
              <a:t>Chickasaw Nation Nutrition Services will not honor reimbursement claims for eWIC transactions conducted after that 30-day period. </a:t>
            </a:r>
            <a:endParaRPr lang="en-US" sz="2200">
              <a:ea typeface="Calibri"/>
              <a:cs typeface="Calibri"/>
            </a:endParaRPr>
          </a:p>
        </p:txBody>
      </p:sp>
    </p:spTree>
    <p:extLst>
      <p:ext uri="{BB962C8B-B14F-4D97-AF65-F5344CB8AC3E}">
        <p14:creationId xmlns:p14="http://schemas.microsoft.com/office/powerpoint/2010/main" val="266055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4A7CA-F0AD-C264-D85E-21936364451B}"/>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795C4477-D2BE-7F87-2CD7-88CE154DB8F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E9D0CC11-0632-5FA9-AB92-A8EA8F6B4C0F}"/>
              </a:ext>
            </a:extLst>
          </p:cNvPr>
          <p:cNvSpPr>
            <a:spLocks noGrp="1"/>
          </p:cNvSpPr>
          <p:nvPr>
            <p:ph type="title"/>
          </p:nvPr>
        </p:nvSpPr>
        <p:spPr>
          <a:xfrm>
            <a:off x="838200" y="259291"/>
            <a:ext cx="10515600" cy="764647"/>
          </a:xfrm>
        </p:spPr>
        <p:txBody>
          <a:bodyPr/>
          <a:lstStyle/>
          <a:p>
            <a:pPr algn="ctr"/>
            <a:r>
              <a:rPr lang="en-US" b="1">
                <a:latin typeface="Calibri"/>
                <a:ea typeface="Calibri"/>
                <a:cs typeface="Calibri"/>
              </a:rPr>
              <a:t>Customer Incident Form</a:t>
            </a:r>
          </a:p>
        </p:txBody>
      </p:sp>
      <p:pic>
        <p:nvPicPr>
          <p:cNvPr id="4" name="Content Placeholder 3">
            <a:extLst>
              <a:ext uri="{FF2B5EF4-FFF2-40B4-BE49-F238E27FC236}">
                <a16:creationId xmlns:a16="http://schemas.microsoft.com/office/drawing/2014/main" id="{56DDD604-8460-A10A-76EB-A379EFA6FFC4}"/>
              </a:ext>
            </a:extLst>
          </p:cNvPr>
          <p:cNvPicPr>
            <a:picLocks noGrp="1" noChangeAspect="1"/>
          </p:cNvPicPr>
          <p:nvPr>
            <p:ph idx="1"/>
          </p:nvPr>
        </p:nvPicPr>
        <p:blipFill>
          <a:blip r:embed="rId3"/>
          <a:stretch>
            <a:fillRect/>
          </a:stretch>
        </p:blipFill>
        <p:spPr>
          <a:xfrm>
            <a:off x="3519403" y="1372394"/>
            <a:ext cx="5407195" cy="4114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23653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99B66-5CD3-E0CB-14D0-68FBF5F3C184}"/>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0454F64F-432B-3A86-E95C-D17C3B26DAC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7946CF17-527F-C651-1600-EDA1B57E2D63}"/>
              </a:ext>
            </a:extLst>
          </p:cNvPr>
          <p:cNvSpPr>
            <a:spLocks noGrp="1"/>
          </p:cNvSpPr>
          <p:nvPr>
            <p:ph type="title"/>
          </p:nvPr>
        </p:nvSpPr>
        <p:spPr>
          <a:xfrm>
            <a:off x="838200" y="142875"/>
            <a:ext cx="10515600" cy="1325563"/>
          </a:xfrm>
        </p:spPr>
        <p:txBody>
          <a:bodyPr/>
          <a:lstStyle/>
          <a:p>
            <a:pPr algn="ctr"/>
            <a:r>
              <a:rPr lang="en-US" b="1">
                <a:latin typeface="Calibri"/>
                <a:ea typeface="Calibri"/>
                <a:cs typeface="Calibri"/>
              </a:rPr>
              <a:t>Vendor Sanctions</a:t>
            </a:r>
          </a:p>
        </p:txBody>
      </p:sp>
      <p:sp>
        <p:nvSpPr>
          <p:cNvPr id="3" name="Content Placeholder 2">
            <a:extLst>
              <a:ext uri="{FF2B5EF4-FFF2-40B4-BE49-F238E27FC236}">
                <a16:creationId xmlns:a16="http://schemas.microsoft.com/office/drawing/2014/main" id="{161E8F79-206C-3FE0-727A-6665FFDE8048}"/>
              </a:ext>
            </a:extLst>
          </p:cNvPr>
          <p:cNvSpPr>
            <a:spLocks noGrp="1"/>
          </p:cNvSpPr>
          <p:nvPr>
            <p:ph idx="1"/>
          </p:nvPr>
        </p:nvSpPr>
        <p:spPr>
          <a:xfrm>
            <a:off x="838200" y="1328208"/>
            <a:ext cx="10515600" cy="4044421"/>
          </a:xfrm>
        </p:spPr>
        <p:txBody>
          <a:bodyPr vert="horz" lIns="91440" tIns="45720" rIns="91440" bIns="45720" rtlCol="0" anchor="t">
            <a:normAutofit lnSpcReduction="10000"/>
          </a:bodyPr>
          <a:lstStyle/>
          <a:p>
            <a:pPr fontAlgn="base">
              <a:lnSpc>
                <a:spcPct val="110000"/>
              </a:lnSpc>
            </a:pPr>
            <a:r>
              <a:rPr lang="en-US" sz="2400">
                <a:ea typeface="Calibri"/>
                <a:cs typeface="Calibri"/>
              </a:rPr>
              <a:t>The Chickasaw Nation Nutrition Services program investigates all alleged violations of the federal and state laws and rules.</a:t>
            </a:r>
            <a:endParaRPr lang="en-US" sz="2500"/>
          </a:p>
          <a:p>
            <a:pPr>
              <a:lnSpc>
                <a:spcPct val="110000"/>
              </a:lnSpc>
            </a:pPr>
            <a:endParaRPr lang="en-US" sz="2400"/>
          </a:p>
          <a:p>
            <a:pPr>
              <a:lnSpc>
                <a:spcPct val="110000"/>
              </a:lnSpc>
            </a:pPr>
            <a:r>
              <a:rPr lang="en-US" sz="2500"/>
              <a:t>The Chickasaw Nation Nutrition Services program montors the operations of all Nutrition Services retail food vendors to ensure compliance with federal and state laws and rules governing the Nutrition Services program.</a:t>
            </a:r>
            <a:endParaRPr lang="en-US" sz="2500">
              <a:ea typeface="Calibri"/>
              <a:cs typeface="Calibri"/>
            </a:endParaRPr>
          </a:p>
          <a:p>
            <a:pPr>
              <a:lnSpc>
                <a:spcPct val="110000"/>
              </a:lnSpc>
            </a:pPr>
            <a:endParaRPr lang="en-US" sz="2500"/>
          </a:p>
          <a:p>
            <a:pPr>
              <a:lnSpc>
                <a:spcPct val="110000"/>
              </a:lnSpc>
            </a:pPr>
            <a:r>
              <a:rPr lang="en-US" sz="2500"/>
              <a:t>Refer to your Nutrition Services Vendor Handbook for full desciption of sanctions.</a:t>
            </a:r>
            <a:endParaRPr lang="en-US" sz="2500">
              <a:ea typeface="Calibri" panose="020F0502020204030204"/>
              <a:cs typeface="Calibri" panose="020F0502020204030204"/>
            </a:endParaRPr>
          </a:p>
          <a:p>
            <a:pPr marL="0" indent="0">
              <a:buNone/>
            </a:pPr>
            <a:endParaRPr lang="en-US"/>
          </a:p>
        </p:txBody>
      </p:sp>
    </p:spTree>
    <p:extLst>
      <p:ext uri="{BB962C8B-B14F-4D97-AF65-F5344CB8AC3E}">
        <p14:creationId xmlns:p14="http://schemas.microsoft.com/office/powerpoint/2010/main" val="254351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EB596-4060-9E92-C2B8-9B2CF4DFAE0B}"/>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202940BE-20FB-924E-0288-DC5D3B6A064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122" name="Picture 2" descr="A picture containing company name">
            <a:extLst>
              <a:ext uri="{FF2B5EF4-FFF2-40B4-BE49-F238E27FC236}">
                <a16:creationId xmlns:a16="http://schemas.microsoft.com/office/drawing/2014/main" id="{84786269-7317-1375-C236-5DEDDBBB1CB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511004" y="497599"/>
            <a:ext cx="9466321" cy="47515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486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extLst>
              <a:ext uri="{28A0092B-C50C-407E-A947-70E740481C1C}">
                <a14:useLocalDpi xmlns:a14="http://schemas.microsoft.com/office/drawing/2010/main" val="0"/>
              </a:ext>
            </a:extLst>
          </a:blip>
          <a:stretch>
            <a:fillRect/>
          </a:stretch>
        </a:blipFill>
        <a:effectLst/>
      </p:bgPr>
    </p:bg>
    <p:spTree>
      <p:nvGrpSpPr>
        <p:cNvPr id="1" name="">
          <a:extLst>
            <a:ext uri="{FF2B5EF4-FFF2-40B4-BE49-F238E27FC236}">
              <a16:creationId xmlns:a16="http://schemas.microsoft.com/office/drawing/2014/main" id="{B3F49D3E-31D5-C47C-7B3E-942530EE7AA0}"/>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A05FA68-3F88-458C-0DAF-27930011DE0A}"/>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842189" y="1177868"/>
            <a:ext cx="5807644" cy="45007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AB7CBF0-A21D-61C5-03FC-9801E552BF40}"/>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7724666" y="1442318"/>
            <a:ext cx="1352739" cy="136226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337099DB-B8FF-A2F0-A229-CDD3C32043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2847" y="3952521"/>
            <a:ext cx="1323975" cy="13430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91C5920-5BF8-9F31-B08A-0C2D237F606D}"/>
              </a:ext>
            </a:extLst>
          </p:cNvPr>
          <p:cNvSpPr txBox="1"/>
          <p:nvPr/>
        </p:nvSpPr>
        <p:spPr>
          <a:xfrm>
            <a:off x="9077406" y="1938784"/>
            <a:ext cx="2080009" cy="369332"/>
          </a:xfrm>
          <a:prstGeom prst="rect">
            <a:avLst/>
          </a:prstGeom>
          <a:noFill/>
        </p:spPr>
        <p:txBody>
          <a:bodyPr wrap="square" rtlCol="0">
            <a:spAutoFit/>
          </a:bodyPr>
          <a:lstStyle/>
          <a:p>
            <a:r>
              <a:rPr lang="en-US"/>
              <a:t>Apple App Store</a:t>
            </a:r>
          </a:p>
        </p:txBody>
      </p:sp>
      <p:sp>
        <p:nvSpPr>
          <p:cNvPr id="7" name="TextBox 6">
            <a:extLst>
              <a:ext uri="{FF2B5EF4-FFF2-40B4-BE49-F238E27FC236}">
                <a16:creationId xmlns:a16="http://schemas.microsoft.com/office/drawing/2014/main" id="{C2FD6B34-AEB1-F884-4556-D8A5CA1CABC1}"/>
              </a:ext>
            </a:extLst>
          </p:cNvPr>
          <p:cNvSpPr txBox="1"/>
          <p:nvPr/>
        </p:nvSpPr>
        <p:spPr>
          <a:xfrm>
            <a:off x="9066822" y="4624034"/>
            <a:ext cx="2080009" cy="369332"/>
          </a:xfrm>
          <a:prstGeom prst="rect">
            <a:avLst/>
          </a:prstGeom>
          <a:noFill/>
        </p:spPr>
        <p:txBody>
          <a:bodyPr wrap="square" rtlCol="0">
            <a:spAutoFit/>
          </a:bodyPr>
          <a:lstStyle/>
          <a:p>
            <a:r>
              <a:rPr lang="en-US"/>
              <a:t>Google Play Store</a:t>
            </a:r>
          </a:p>
        </p:txBody>
      </p:sp>
      <p:sp>
        <p:nvSpPr>
          <p:cNvPr id="11" name="Title 1">
            <a:extLst>
              <a:ext uri="{FF2B5EF4-FFF2-40B4-BE49-F238E27FC236}">
                <a16:creationId xmlns:a16="http://schemas.microsoft.com/office/drawing/2014/main" id="{94A194F1-06DC-ADB7-5A50-857F0AF79655}"/>
              </a:ext>
            </a:extLst>
          </p:cNvPr>
          <p:cNvSpPr>
            <a:spLocks noGrp="1"/>
          </p:cNvSpPr>
          <p:nvPr>
            <p:ph type="title"/>
          </p:nvPr>
        </p:nvSpPr>
        <p:spPr>
          <a:xfrm>
            <a:off x="838200" y="580"/>
            <a:ext cx="10515600" cy="912813"/>
          </a:xfrm>
        </p:spPr>
        <p:txBody>
          <a:bodyPr>
            <a:normAutofit/>
          </a:bodyPr>
          <a:lstStyle/>
          <a:p>
            <a:pPr algn="ctr"/>
            <a:r>
              <a:rPr lang="en-US" b="1">
                <a:latin typeface="Calibri"/>
                <a:ea typeface="Calibri"/>
                <a:cs typeface="Calibri"/>
              </a:rPr>
              <a:t>Program Shopping Apps</a:t>
            </a:r>
          </a:p>
        </p:txBody>
      </p:sp>
    </p:spTree>
    <p:extLst>
      <p:ext uri="{BB962C8B-B14F-4D97-AF65-F5344CB8AC3E}">
        <p14:creationId xmlns:p14="http://schemas.microsoft.com/office/powerpoint/2010/main" val="2724454462"/>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AA17F-017D-F5ED-E12A-331B09E6ACCD}"/>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A6CD5981-7347-3416-F73B-A4915C676AC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4" name="Picture 2">
            <a:extLst>
              <a:ext uri="{FF2B5EF4-FFF2-40B4-BE49-F238E27FC236}">
                <a16:creationId xmlns:a16="http://schemas.microsoft.com/office/drawing/2014/main" id="{4C2B8109-87D4-035E-77CA-7ACD2EDFD8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186" y="95250"/>
            <a:ext cx="7459624" cy="57555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102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1213C-6467-EEFC-F606-A8D6196FB4E2}"/>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4C87BDB2-C37C-9542-7DAB-A28025B0410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60301B8E-DF19-D57E-BD6E-D58C34118C24}"/>
              </a:ext>
            </a:extLst>
          </p:cNvPr>
          <p:cNvSpPr>
            <a:spLocks noGrp="1"/>
          </p:cNvSpPr>
          <p:nvPr>
            <p:ph type="title"/>
          </p:nvPr>
        </p:nvSpPr>
        <p:spPr>
          <a:xfrm>
            <a:off x="838200" y="111125"/>
            <a:ext cx="10515600" cy="1325563"/>
          </a:xfrm>
        </p:spPr>
        <p:txBody>
          <a:bodyPr/>
          <a:lstStyle/>
          <a:p>
            <a:pPr algn="ctr"/>
            <a:r>
              <a:rPr lang="en-US" b="1">
                <a:latin typeface="Calibri"/>
                <a:ea typeface="Calibri"/>
                <a:cs typeface="Calibri"/>
              </a:rPr>
              <a:t>Vendor Tips</a:t>
            </a:r>
          </a:p>
        </p:txBody>
      </p:sp>
      <p:sp>
        <p:nvSpPr>
          <p:cNvPr id="3" name="Content Placeholder 2">
            <a:extLst>
              <a:ext uri="{FF2B5EF4-FFF2-40B4-BE49-F238E27FC236}">
                <a16:creationId xmlns:a16="http://schemas.microsoft.com/office/drawing/2014/main" id="{E4C6BDF5-CD56-02A5-910E-818D9603C138}"/>
              </a:ext>
            </a:extLst>
          </p:cNvPr>
          <p:cNvSpPr>
            <a:spLocks noGrp="1"/>
          </p:cNvSpPr>
          <p:nvPr>
            <p:ph idx="1"/>
          </p:nvPr>
        </p:nvSpPr>
        <p:spPr>
          <a:xfrm>
            <a:off x="838200" y="1279925"/>
            <a:ext cx="10515600" cy="4531254"/>
          </a:xfrm>
        </p:spPr>
        <p:txBody>
          <a:bodyPr vert="horz" lIns="91440" tIns="45720" rIns="91440" bIns="45720" rtlCol="0" anchor="t">
            <a:normAutofit lnSpcReduction="10000"/>
          </a:bodyPr>
          <a:lstStyle/>
          <a:p>
            <a:pPr fontAlgn="base"/>
            <a:r>
              <a:rPr lang="en-US"/>
              <a:t>Provide vendor handbook to store managers​</a:t>
            </a:r>
          </a:p>
          <a:p>
            <a:pPr fontAlgn="base"/>
            <a:r>
              <a:rPr lang="en-US"/>
              <a:t>Download the myWIC app or WICShopper app to access the allowable foods guide</a:t>
            </a:r>
          </a:p>
          <a:p>
            <a:r>
              <a:rPr lang="en-US"/>
              <a:t>Provide a copy of allowable foods guide at each cash register​​</a:t>
            </a:r>
          </a:p>
          <a:p>
            <a:pPr fontAlgn="base"/>
            <a:r>
              <a:rPr lang="en-US"/>
              <a:t>Display door stickers to clearly mark and identify store as an approved Chickasaw Nation EBT vendor​​</a:t>
            </a:r>
          </a:p>
          <a:p>
            <a:pPr fontAlgn="base"/>
            <a:r>
              <a:rPr lang="en-US"/>
              <a:t>Maintain frequent communication with POS provider​​</a:t>
            </a:r>
          </a:p>
          <a:p>
            <a:pPr fontAlgn="base"/>
            <a:r>
              <a:rPr lang="en-US"/>
              <a:t>Ensure daily APL upload ​</a:t>
            </a:r>
          </a:p>
          <a:p>
            <a:pPr fontAlgn="base"/>
            <a:r>
              <a:rPr lang="en-US"/>
              <a:t>Alert Chickasaw Nation Nutrition Services of any POS technical issues, transaction issues or APL concerns</a:t>
            </a:r>
          </a:p>
          <a:p>
            <a:endParaRPr lang="en-US"/>
          </a:p>
        </p:txBody>
      </p:sp>
    </p:spTree>
    <p:extLst>
      <p:ext uri="{BB962C8B-B14F-4D97-AF65-F5344CB8AC3E}">
        <p14:creationId xmlns:p14="http://schemas.microsoft.com/office/powerpoint/2010/main" val="2345728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1264-3B41-5581-BABB-1FBEB4CB8398}"/>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4F15E86B-227A-BE03-38D9-2DF860A05E4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3">
            <a:extLst>
              <a:ext uri="{FF2B5EF4-FFF2-40B4-BE49-F238E27FC236}">
                <a16:creationId xmlns:a16="http://schemas.microsoft.com/office/drawing/2014/main" id="{BC38DF53-E87B-0C3B-01EE-AE89AFAA8603}"/>
              </a:ext>
            </a:extLst>
          </p:cNvPr>
          <p:cNvSpPr>
            <a:spLocks noGrp="1"/>
          </p:cNvSpPr>
          <p:nvPr>
            <p:ph type="title"/>
          </p:nvPr>
        </p:nvSpPr>
        <p:spPr>
          <a:xfrm>
            <a:off x="4423833" y="2349500"/>
            <a:ext cx="3340100" cy="1325563"/>
          </a:xfrm>
        </p:spPr>
        <p:txBody>
          <a:bodyPr/>
          <a:lstStyle/>
          <a:p>
            <a:pPr algn="ctr"/>
            <a:r>
              <a:rPr lang="en-US" b="1">
                <a:latin typeface="Calibri"/>
                <a:ea typeface="Calibri"/>
                <a:cs typeface="Calibri"/>
              </a:rPr>
              <a:t>Questions?</a:t>
            </a:r>
          </a:p>
        </p:txBody>
      </p:sp>
    </p:spTree>
    <p:extLst>
      <p:ext uri="{BB962C8B-B14F-4D97-AF65-F5344CB8AC3E}">
        <p14:creationId xmlns:p14="http://schemas.microsoft.com/office/powerpoint/2010/main" val="845366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83531-5BAB-E832-8366-B41D94235B94}"/>
            </a:ext>
          </a:extLst>
        </p:cNvPr>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1496B268-D0E3-6ED2-B798-1C8063B84D3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3">
            <a:extLst>
              <a:ext uri="{FF2B5EF4-FFF2-40B4-BE49-F238E27FC236}">
                <a16:creationId xmlns:a16="http://schemas.microsoft.com/office/drawing/2014/main" id="{3AED2361-E5EA-AAFF-17CF-25D7251A1A16}"/>
              </a:ext>
            </a:extLst>
          </p:cNvPr>
          <p:cNvSpPr>
            <a:spLocks noGrp="1"/>
          </p:cNvSpPr>
          <p:nvPr>
            <p:ph type="title"/>
          </p:nvPr>
        </p:nvSpPr>
        <p:spPr>
          <a:xfrm>
            <a:off x="2121958" y="1082675"/>
            <a:ext cx="7943320" cy="479286"/>
          </a:xfrm>
        </p:spPr>
        <p:txBody>
          <a:bodyPr>
            <a:normAutofit/>
          </a:bodyPr>
          <a:lstStyle/>
          <a:p>
            <a:pPr algn="ctr"/>
            <a:r>
              <a:rPr lang="en-US" sz="2400">
                <a:latin typeface="Calibri"/>
                <a:ea typeface="Calibri"/>
                <a:cs typeface="Calibri"/>
              </a:rPr>
              <a:t>Follow us on Facebook and Instagram @ChickasawNationWIC</a:t>
            </a:r>
          </a:p>
        </p:txBody>
      </p:sp>
      <p:sp>
        <p:nvSpPr>
          <p:cNvPr id="6" name="Content Placeholder 5">
            <a:extLst>
              <a:ext uri="{FF2B5EF4-FFF2-40B4-BE49-F238E27FC236}">
                <a16:creationId xmlns:a16="http://schemas.microsoft.com/office/drawing/2014/main" id="{3C271566-6ABB-578F-378F-B16998EFFF95}"/>
              </a:ext>
            </a:extLst>
          </p:cNvPr>
          <p:cNvSpPr>
            <a:spLocks noGrp="1"/>
          </p:cNvSpPr>
          <p:nvPr>
            <p:ph idx="1"/>
          </p:nvPr>
        </p:nvSpPr>
        <p:spPr>
          <a:xfrm>
            <a:off x="557210" y="2236259"/>
            <a:ext cx="5685366" cy="1364791"/>
          </a:xfrm>
        </p:spPr>
        <p:txBody>
          <a:bodyPr vert="horz" lIns="91440" tIns="45720" rIns="91440" bIns="45720" rtlCol="0" anchor="t">
            <a:normAutofit/>
          </a:bodyPr>
          <a:lstStyle/>
          <a:p>
            <a:pPr marL="0" indent="0" fontAlgn="base">
              <a:buNone/>
            </a:pPr>
            <a:r>
              <a:rPr lang="en-US" sz="2800" dirty="0"/>
              <a:t> </a:t>
            </a:r>
            <a:br>
              <a:rPr lang="en-US" sz="2000" dirty="0"/>
            </a:br>
            <a:endParaRPr lang="en-US" sz="2000"/>
          </a:p>
          <a:p>
            <a:pPr marL="0" indent="0">
              <a:buNone/>
            </a:pPr>
            <a:endParaRPr lang="en-US"/>
          </a:p>
        </p:txBody>
      </p:sp>
      <p:sp>
        <p:nvSpPr>
          <p:cNvPr id="7" name="Text Placeholder 6">
            <a:extLst>
              <a:ext uri="{FF2B5EF4-FFF2-40B4-BE49-F238E27FC236}">
                <a16:creationId xmlns:a16="http://schemas.microsoft.com/office/drawing/2014/main" id="{FE790ED1-E738-7339-A684-E83E79A4C033}"/>
              </a:ext>
            </a:extLst>
          </p:cNvPr>
          <p:cNvSpPr>
            <a:spLocks noGrp="1"/>
          </p:cNvSpPr>
          <p:nvPr>
            <p:ph type="body" sz="half" idx="2"/>
          </p:nvPr>
        </p:nvSpPr>
        <p:spPr>
          <a:xfrm>
            <a:off x="3624792" y="288607"/>
            <a:ext cx="4944427" cy="727256"/>
          </a:xfrm>
        </p:spPr>
        <p:txBody>
          <a:bodyPr vert="horz" lIns="91440" tIns="45720" rIns="91440" bIns="45720" rtlCol="0" anchor="t">
            <a:normAutofit/>
          </a:bodyPr>
          <a:lstStyle/>
          <a:p>
            <a:pPr algn="ctr"/>
            <a:r>
              <a:rPr lang="en-US" sz="4400" b="1">
                <a:ea typeface="Calibri"/>
                <a:cs typeface="Calibri"/>
              </a:rPr>
              <a:t>Contact Information</a:t>
            </a:r>
          </a:p>
        </p:txBody>
      </p:sp>
      <p:sp>
        <p:nvSpPr>
          <p:cNvPr id="3" name="TextBox 2">
            <a:extLst>
              <a:ext uri="{FF2B5EF4-FFF2-40B4-BE49-F238E27FC236}">
                <a16:creationId xmlns:a16="http://schemas.microsoft.com/office/drawing/2014/main" id="{8E4B94AB-F59B-26E3-FDAC-9DBF0EEAA5B4}"/>
              </a:ext>
            </a:extLst>
          </p:cNvPr>
          <p:cNvSpPr txBox="1"/>
          <p:nvPr/>
        </p:nvSpPr>
        <p:spPr>
          <a:xfrm>
            <a:off x="4196292" y="4900084"/>
            <a:ext cx="43179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dirty="0">
                <a:hlinkClick r:id="rId3"/>
              </a:rPr>
              <a:t>WICVendor@Chickasaw.net</a:t>
            </a:r>
            <a:r>
              <a:rPr lang="en-US" sz="2800" dirty="0"/>
              <a:t> </a:t>
            </a:r>
            <a:endParaRPr lang="en-US" sz="2800">
              <a:ea typeface="Calibri"/>
              <a:cs typeface="Calibri"/>
            </a:endParaRPr>
          </a:p>
        </p:txBody>
      </p:sp>
      <p:sp>
        <p:nvSpPr>
          <p:cNvPr id="8" name="TextBox 7">
            <a:extLst>
              <a:ext uri="{FF2B5EF4-FFF2-40B4-BE49-F238E27FC236}">
                <a16:creationId xmlns:a16="http://schemas.microsoft.com/office/drawing/2014/main" id="{F612140C-3C6D-59AC-2CF8-398190008581}"/>
              </a:ext>
            </a:extLst>
          </p:cNvPr>
          <p:cNvSpPr txBox="1"/>
          <p:nvPr/>
        </p:nvSpPr>
        <p:spPr>
          <a:xfrm>
            <a:off x="1199444" y="2317750"/>
            <a:ext cx="4614333"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SEBT Vendor Coordinator </a:t>
            </a:r>
            <a:br>
              <a:rPr lang="en-US" sz="2800" dirty="0"/>
            </a:br>
            <a:r>
              <a:rPr lang="en-US" sz="2800"/>
              <a:t>Rusty Johnson</a:t>
            </a:r>
            <a:br>
              <a:rPr lang="en-US" sz="2800" dirty="0">
                <a:ea typeface="Calibri"/>
                <a:cs typeface="Calibri"/>
              </a:rPr>
            </a:br>
            <a:r>
              <a:rPr lang="en-US" sz="2800"/>
              <a:t>(580) 967-5398​​</a:t>
            </a:r>
            <a:endParaRPr lang="en-US" sz="2800">
              <a:ea typeface="Calibri"/>
              <a:cs typeface="Calibri"/>
            </a:endParaRPr>
          </a:p>
          <a:p>
            <a:pPr rtl="0"/>
            <a:r>
              <a:rPr lang="en-US" sz="2800" dirty="0">
                <a:hlinkClick r:id="rId4"/>
              </a:rPr>
              <a:t>Rusty.Johnson@Chickasaw.net</a:t>
            </a:r>
            <a:endParaRPr lang="en-US" sz="2800" dirty="0">
              <a:ea typeface="Calibri" panose="020F0502020204030204"/>
              <a:cs typeface="Calibri" panose="020F0502020204030204"/>
            </a:endParaRPr>
          </a:p>
        </p:txBody>
      </p:sp>
      <p:sp>
        <p:nvSpPr>
          <p:cNvPr id="10" name="TextBox 9">
            <a:extLst>
              <a:ext uri="{FF2B5EF4-FFF2-40B4-BE49-F238E27FC236}">
                <a16:creationId xmlns:a16="http://schemas.microsoft.com/office/drawing/2014/main" id="{FF1CBCC7-210A-DEA6-348F-320D28EBB4D2}"/>
              </a:ext>
            </a:extLst>
          </p:cNvPr>
          <p:cNvSpPr txBox="1"/>
          <p:nvPr/>
        </p:nvSpPr>
        <p:spPr>
          <a:xfrm>
            <a:off x="7013222" y="2312459"/>
            <a:ext cx="3979333"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ea typeface="Calibri"/>
                <a:cs typeface="Calibri"/>
              </a:rPr>
              <a:t>WIC Vendor Coordinator</a:t>
            </a:r>
            <a:r>
              <a:rPr lang="en-US" sz="2800" dirty="0">
                <a:ea typeface="Calibri"/>
                <a:cs typeface="Calibri"/>
              </a:rPr>
              <a:t> </a:t>
            </a:r>
            <a:br>
              <a:rPr lang="en-US" sz="2800" dirty="0"/>
            </a:br>
            <a:r>
              <a:rPr lang="en-US" sz="2800">
                <a:ea typeface="Calibri"/>
                <a:cs typeface="Calibri"/>
              </a:rPr>
              <a:t>Tia Carter</a:t>
            </a:r>
            <a:br>
              <a:rPr lang="en-US" sz="2800" b="1" dirty="0">
                <a:ea typeface="Calibri"/>
                <a:cs typeface="Calibri"/>
              </a:rPr>
            </a:br>
            <a:r>
              <a:rPr lang="en-US" sz="2800"/>
              <a:t>(580) 447-4701</a:t>
            </a:r>
            <a:endParaRPr lang="en-US" sz="2800">
              <a:ea typeface="Calibri"/>
              <a:cs typeface="Calibri"/>
            </a:endParaRPr>
          </a:p>
          <a:p>
            <a:pPr rtl="0"/>
            <a:r>
              <a:rPr lang="en-US" sz="2800" dirty="0">
                <a:hlinkClick r:id="rId4"/>
              </a:rPr>
              <a:t>Tia.Ross@Chickasaw.net</a:t>
            </a:r>
            <a:endParaRPr lang="en-US" sz="2800" dirty="0">
              <a:ea typeface="Calibri" panose="020F0502020204030204"/>
              <a:cs typeface="Calibri" panose="020F0502020204030204"/>
            </a:endParaRPr>
          </a:p>
        </p:txBody>
      </p:sp>
    </p:spTree>
    <p:extLst>
      <p:ext uri="{BB962C8B-B14F-4D97-AF65-F5344CB8AC3E}">
        <p14:creationId xmlns:p14="http://schemas.microsoft.com/office/powerpoint/2010/main" val="31818979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7D544A12F4FB4A904811590E29CD87" ma:contentTypeVersion="13" ma:contentTypeDescription="Create a new document." ma:contentTypeScope="" ma:versionID="e45f6012fc823e0bc6ed351945cc6d24">
  <xsd:schema xmlns:xsd="http://www.w3.org/2001/XMLSchema" xmlns:xs="http://www.w3.org/2001/XMLSchema" xmlns:p="http://schemas.microsoft.com/office/2006/metadata/properties" xmlns:ns3="3871aba6-9d32-42e7-999a-8373bcf72f00" xmlns:ns4="7ccf1496-0702-4b49-a2c7-5f884cd48695" targetNamespace="http://schemas.microsoft.com/office/2006/metadata/properties" ma:root="true" ma:fieldsID="a1a253808fd887853e5f5fab77d2a959" ns3:_="" ns4:_="">
    <xsd:import namespace="3871aba6-9d32-42e7-999a-8373bcf72f00"/>
    <xsd:import namespace="7ccf1496-0702-4b49-a2c7-5f884cd48695"/>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ObjectDetectorVersions" minOccurs="0"/>
                <xsd:element ref="ns3:MediaServiceDateTaken" minOccurs="0"/>
                <xsd:element ref="ns3:MediaServiceSystemTags" minOccurs="0"/>
                <xsd:element ref="ns3:MediaServiceGenerationTime" minOccurs="0"/>
                <xsd:element ref="ns3:MediaServiceEventHashCode"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71aba6-9d32-42e7-999a-8373bcf72f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cf1496-0702-4b49-a2c7-5f884cd4869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3871aba6-9d32-42e7-999a-8373bcf72f0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370F5B-63AD-40B4-A67D-02CB22631780}">
  <ds:schemaRefs>
    <ds:schemaRef ds:uri="3871aba6-9d32-42e7-999a-8373bcf72f00"/>
    <ds:schemaRef ds:uri="7ccf1496-0702-4b49-a2c7-5f884cd486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1EAAD69-84E0-445C-810F-E5685B5E83BD}">
  <ds:schemaRefs>
    <ds:schemaRef ds:uri="http://schemas.microsoft.com/office/2006/documentManagement/types"/>
    <ds:schemaRef ds:uri="http://schemas.microsoft.com/office/2006/metadata/properties"/>
    <ds:schemaRef ds:uri="3871aba6-9d32-42e7-999a-8373bcf72f00"/>
    <ds:schemaRef ds:uri="http://www.w3.org/XML/1998/namespace"/>
    <ds:schemaRef ds:uri="http://purl.org/dc/terms/"/>
    <ds:schemaRef ds:uri="7ccf1496-0702-4b49-a2c7-5f884cd48695"/>
    <ds:schemaRef ds:uri="http://schemas.microsoft.com/office/infopath/2007/PartnerControls"/>
    <ds:schemaRef ds:uri="http://schemas.openxmlformats.org/package/2006/metadata/core-properties"/>
    <ds:schemaRef ds:uri="http://purl.org/dc/dcmitype/"/>
    <ds:schemaRef ds:uri="http://purl.org/dc/elements/1.1/"/>
  </ds:schemaRefs>
</ds:datastoreItem>
</file>

<file path=customXml/itemProps3.xml><?xml version="1.0" encoding="utf-8"?>
<ds:datastoreItem xmlns:ds="http://schemas.openxmlformats.org/officeDocument/2006/customXml" ds:itemID="{89D9D056-CB9F-4157-AC4D-C05186FA38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1083</Words>
  <Application>Microsoft Office PowerPoint</Application>
  <PresentationFormat>Widescreen</PresentationFormat>
  <Paragraphs>115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Training Documents</vt:lpstr>
      <vt:lpstr>WIC Overview</vt:lpstr>
      <vt:lpstr>Summer EBT Overview</vt:lpstr>
      <vt:lpstr>Packed Promise Overview</vt:lpstr>
      <vt:lpstr>Role of the Nutrition Services Vendor</vt:lpstr>
      <vt:lpstr>EBT Card Processing</vt:lpstr>
      <vt:lpstr>Minimum Stock Requirements</vt:lpstr>
      <vt:lpstr>Approved WIC Foods </vt:lpstr>
      <vt:lpstr>Milk Substitutions   WIC and Summer EBT</vt:lpstr>
      <vt:lpstr>Vendor Changes</vt:lpstr>
      <vt:lpstr>Customer Incident Form</vt:lpstr>
      <vt:lpstr>Vendor Sanctions</vt:lpstr>
      <vt:lpstr>PowerPoint Presentation</vt:lpstr>
      <vt:lpstr>Program Shopping Apps</vt:lpstr>
      <vt:lpstr>PowerPoint Presentation</vt:lpstr>
      <vt:lpstr>Vendor Tips</vt:lpstr>
      <vt:lpstr>Questions?</vt:lpstr>
      <vt:lpstr>Follow us on Facebook and Instagram @ChickasawNationWIC</vt:lpstr>
    </vt:vector>
  </TitlesOfParts>
  <Company>the Chickasaw Nation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Travis Stanberry</dc:creator>
  <cp:lastModifiedBy>Alan Grimes</cp:lastModifiedBy>
  <cp:revision>227</cp:revision>
  <dcterms:created xsi:type="dcterms:W3CDTF">2015-12-04T22:33:09Z</dcterms:created>
  <dcterms:modified xsi:type="dcterms:W3CDTF">2026-10-26T16:59:32Z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0x0101003F7D544A12F4FB4A904811590E29CD87</vt:lpwstr>
  </property>
</Properties>
</file>